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4691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4662139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1pPr>
            <a:lvl2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2pPr>
            <a:lvl3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3pPr>
            <a:lvl4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4pPr>
            <a:lvl5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5pPr>
            <a:lvl6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6pPr>
            <a:lvl7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7pPr>
            <a:lvl8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8pPr>
            <a:lvl9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58752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5845828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gif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Tribal Knowledge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836021" x="685800"/>
            <a:ext cy="13971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Team Undefined Reference to teamName</a:t>
            </a:r>
          </a:p>
          <a:p>
            <a:pPr>
              <a:buNone/>
            </a:pPr>
            <a:r>
              <a:rPr sz="2400" lang="en"/>
              <a:t>Andrew Cooney, Andrew Thomas, Leif Dreizler, Scott Bishop, Zach Sperske</a:t>
            </a:r>
          </a:p>
        </p:txBody>
      </p:sp>
      <p:sp>
        <p:nvSpPr>
          <p:cNvPr id="35" name="Shape 35"/>
          <p:cNvSpPr/>
          <p:nvPr/>
        </p:nvSpPr>
        <p:spPr>
          <a:xfrm>
            <a:off y="6186850" x="7558251"/>
            <a:ext cy="593625" cx="15218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Fuzzy Search Algorithm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Number of operations necessary to convert the string to an exact match</a:t>
            </a:r>
          </a:p>
          <a:p>
            <a:r>
              <a:t/>
            </a:r>
          </a:p>
          <a:p>
            <a:pPr rtl="0" lv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>
                <a:solidFill>
                  <a:srgbClr val="000000"/>
                </a:solidFill>
              </a:rPr>
              <a:t>Insertion: </a:t>
            </a:r>
            <a:r>
              <a:rPr lang="en" i="1">
                <a:solidFill>
                  <a:srgbClr val="000000"/>
                </a:solidFill>
              </a:rPr>
              <a:t>cot</a:t>
            </a:r>
            <a:r>
              <a:rPr lang="en">
                <a:solidFill>
                  <a:srgbClr val="000000"/>
                </a:solidFill>
              </a:rPr>
              <a:t> → </a:t>
            </a:r>
            <a:r>
              <a:rPr lang="en" i="1">
                <a:solidFill>
                  <a:srgbClr val="000000"/>
                </a:solidFill>
              </a:rPr>
              <a:t>co</a:t>
            </a:r>
            <a:r>
              <a:rPr b="1" lang="en" i="1">
                <a:solidFill>
                  <a:srgbClr val="000000"/>
                </a:solidFill>
              </a:rPr>
              <a:t>a</a:t>
            </a:r>
            <a:r>
              <a:rPr lang="en" i="1">
                <a:solidFill>
                  <a:srgbClr val="000000"/>
                </a:solidFill>
              </a:rPr>
              <a:t>t</a:t>
            </a:r>
          </a:p>
          <a:p>
            <a:r>
              <a:t/>
            </a:r>
          </a:p>
          <a:p>
            <a:pPr rtl="0" lv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>
                <a:solidFill>
                  <a:srgbClr val="000000"/>
                </a:solidFill>
              </a:rPr>
              <a:t>Deletion: </a:t>
            </a:r>
            <a:r>
              <a:rPr lang="en" i="1">
                <a:solidFill>
                  <a:srgbClr val="000000"/>
                </a:solidFill>
              </a:rPr>
              <a:t>co</a:t>
            </a:r>
            <a:r>
              <a:rPr b="1" lang="en" i="1">
                <a:solidFill>
                  <a:srgbClr val="000000"/>
                </a:solidFill>
              </a:rPr>
              <a:t>a</a:t>
            </a:r>
            <a:r>
              <a:rPr lang="en" i="1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 → </a:t>
            </a:r>
            <a:r>
              <a:rPr lang="en" i="1">
                <a:solidFill>
                  <a:srgbClr val="000000"/>
                </a:solidFill>
              </a:rPr>
              <a:t>cot</a:t>
            </a:r>
          </a:p>
          <a:p>
            <a:r>
              <a:t/>
            </a:r>
          </a:p>
          <a:p>
            <a:pPr rtl="0" lv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>
                <a:solidFill>
                  <a:srgbClr val="000000"/>
                </a:solidFill>
              </a:rPr>
              <a:t>Substitution: </a:t>
            </a:r>
            <a:r>
              <a:rPr lang="en" i="1">
                <a:solidFill>
                  <a:srgbClr val="000000"/>
                </a:solidFill>
              </a:rPr>
              <a:t>co</a:t>
            </a:r>
            <a:r>
              <a:rPr b="1" lang="en" i="1">
                <a:solidFill>
                  <a:srgbClr val="000000"/>
                </a:solidFill>
              </a:rPr>
              <a:t>a</a:t>
            </a:r>
            <a:r>
              <a:rPr lang="en" i="1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 → </a:t>
            </a:r>
            <a:r>
              <a:rPr lang="en" i="1">
                <a:solidFill>
                  <a:srgbClr val="000000"/>
                </a:solidFill>
              </a:rPr>
              <a:t>co</a:t>
            </a:r>
            <a:r>
              <a:rPr b="1" lang="en" i="1">
                <a:solidFill>
                  <a:srgbClr val="000000"/>
                </a:solidFill>
              </a:rPr>
              <a:t>s</a:t>
            </a:r>
            <a:r>
              <a:rPr lang="en" i="1">
                <a:solidFill>
                  <a:srgbClr val="000000"/>
                </a:solidFill>
              </a:rPr>
              <a:t>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Search Scores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  <a:r>
              <a:rPr lang="en"/>
              <a:t>		</a:t>
            </a:r>
          </a:p>
          <a:p>
            <a:pPr rtl="0" lvl="0" indent="0" marL="914400">
              <a:buNone/>
            </a:pPr>
            <a:r>
              <a:rPr lang="en"/>
              <a:t>No Match					     Perfect Match</a:t>
            </a:r>
          </a:p>
          <a:p>
            <a:r>
              <a:t/>
            </a:r>
          </a:p>
          <a:p>
            <a:pPr rtl="0" lvl="0" indent="0" marL="914400">
              <a:buNone/>
            </a:pPr>
            <a:r>
              <a:rPr sz="2400" lang="en"/>
              <a:t>  </a:t>
            </a:r>
            <a:r>
              <a:rPr b="1" sz="2400" lang="en"/>
              <a:t> "z"      		"Knowledge"     "Tribal Knowledge"</a:t>
            </a:r>
          </a:p>
          <a:p>
            <a:r>
              <a:t/>
            </a:r>
          </a:p>
          <a:p>
            <a:r>
              <a:t/>
            </a:r>
          </a:p>
          <a:p>
            <a:pPr indent="0" marL="0">
              <a:buNone/>
            </a:pPr>
            <a:r>
              <a:rPr lang="en"/>
              <a:t>If searching for a video titled "Tribal Knowledge"</a:t>
            </a:r>
          </a:p>
        </p:txBody>
      </p:sp>
      <p:sp>
        <p:nvSpPr>
          <p:cNvPr id="101" name="Shape 101"/>
          <p:cNvSpPr/>
          <p:nvPr/>
        </p:nvSpPr>
        <p:spPr>
          <a:xfrm>
            <a:off y="2015575" x="1733550"/>
            <a:ext cy="323850" cx="5676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Query Language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222222"/>
                </a:solidFill>
              </a:rPr>
              <a:t>SQL-like language for retrieving entities or keys from datastore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Example queries: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GqlQuery(</a:t>
            </a:r>
            <a:r>
              <a:rPr sz="1800" lang="en">
                <a:solidFill>
                  <a:srgbClr val="DD1144"/>
                </a:solidFill>
                <a:latin typeface="Verdana"/>
                <a:ea typeface="Verdana"/>
                <a:cs typeface="Verdana"/>
                <a:sym typeface="Verdana"/>
              </a:rPr>
              <a:t>"SELECT * FROM Videos"</a:t>
            </a: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GqlQuery(</a:t>
            </a:r>
            <a:r>
              <a:rPr sz="1800" lang="en">
                <a:solidFill>
                  <a:srgbClr val="DD1144"/>
                </a:solidFill>
                <a:latin typeface="Verdana"/>
                <a:ea typeface="Verdana"/>
                <a:cs typeface="Verdana"/>
                <a:sym typeface="Verdana"/>
              </a:rPr>
              <a:t>"SELECT * FROM Videos WHERE videoID = :1"</a:t>
            </a: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sz="1800" lang="en">
                <a:solidFill>
                  <a:srgbClr val="0086B3"/>
                </a:solidFill>
                <a:latin typeface="Verdana"/>
                <a:ea typeface="Verdana"/>
                <a:cs typeface="Verdana"/>
                <a:sym typeface="Verdana"/>
              </a:rPr>
              <a:t>int</a:t>
            </a: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(vid_id))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GqlQuery(</a:t>
            </a:r>
            <a:r>
              <a:rPr sz="1800" lang="en">
                <a:solidFill>
                  <a:srgbClr val="DD1144"/>
                </a:solidFill>
                <a:latin typeface="Verdana"/>
                <a:ea typeface="Verdana"/>
                <a:cs typeface="Verdana"/>
                <a:sym typeface="Verdana"/>
              </a:rPr>
              <a:t>"SELECT * FROM Videos WHERE creator = :1 ORDER BY</a:t>
            </a:r>
          </a:p>
          <a:p>
            <a:pPr indent="0" marL="914400">
              <a:buNone/>
            </a:pPr>
            <a:r>
              <a:rPr sz="1800" lang="en">
                <a:solidFill>
                  <a:srgbClr val="DD1144"/>
                </a:solidFill>
                <a:latin typeface="Verdana"/>
                <a:ea typeface="Verdana"/>
                <a:cs typeface="Verdana"/>
                <a:sym typeface="Verdana"/>
              </a:rPr>
              <a:t>    date DESC"</a:t>
            </a: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user</a:t>
            </a:r>
            <a:r>
              <a:rPr b="1"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sz="18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nickname())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Selenium Testing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indent="0" marL="0">
              <a:buNone/>
            </a:pPr>
            <a:r>
              <a:rPr lang="en"/>
              <a:t> Selenium IDE						WebDriver</a:t>
            </a:r>
          </a:p>
        </p:txBody>
      </p:sp>
      <p:sp>
        <p:nvSpPr>
          <p:cNvPr id="114" name="Shape 114"/>
          <p:cNvSpPr/>
          <p:nvPr/>
        </p:nvSpPr>
        <p:spPr>
          <a:xfrm>
            <a:off y="2380987" x="4580350"/>
            <a:ext cy="4228725" cx="4334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y="2381005" x="457200"/>
            <a:ext cy="4176499" cx="31946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37087" x="3692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 Step-by-Step Videos</a:t>
            </a:r>
          </a:p>
        </p:txBody>
      </p:sp>
      <p:sp>
        <p:nvSpPr>
          <p:cNvPr id="41" name="Shape 41"/>
          <p:cNvSpPr/>
          <p:nvPr/>
        </p:nvSpPr>
        <p:spPr>
          <a:xfrm>
            <a:off y="1633537" x="190500"/>
            <a:ext cy="5114925" cx="8763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Twitter Bootstrap</a:t>
            </a:r>
          </a:p>
        </p:txBody>
      </p:sp>
      <p:sp>
        <p:nvSpPr>
          <p:cNvPr id="47" name="Shape 47"/>
          <p:cNvSpPr/>
          <p:nvPr/>
        </p:nvSpPr>
        <p:spPr>
          <a:xfrm>
            <a:off y="4667250" x="914400"/>
            <a:ext cy="1638300" cx="76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y="1563449" x="817600"/>
            <a:ext cy="2748374" cx="44961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 txBox="1"/>
          <p:nvPr/>
        </p:nvSpPr>
        <p:spPr>
          <a:xfrm>
            <a:off y="2393800" x="5554125"/>
            <a:ext cy="2078100" cx="1718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9600" lang="en"/>
              <a:t>=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Job Postings</a:t>
            </a:r>
          </a:p>
        </p:txBody>
      </p:sp>
      <p:sp>
        <p:nvSpPr>
          <p:cNvPr id="55" name="Shape 55"/>
          <p:cNvSpPr/>
          <p:nvPr/>
        </p:nvSpPr>
        <p:spPr>
          <a:xfrm>
            <a:off y="1663851" x="1066800"/>
            <a:ext cy="5117948" cx="6908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56" name="Shape 56"/>
          <p:cNvCxnSpPr/>
          <p:nvPr/>
        </p:nvCxnSpPr>
        <p:spPr>
          <a:xfrm>
            <a:off y="1576375" x="857450"/>
            <a:ext cy="5098499" cx="73427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57" name="Shape 57"/>
          <p:cNvCxnSpPr/>
          <p:nvPr/>
        </p:nvCxnSpPr>
        <p:spPr>
          <a:xfrm flipH="1">
            <a:off y="1423975" x="1051324"/>
            <a:ext cy="5292599" cx="72183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App Engine</a:t>
            </a:r>
          </a:p>
        </p:txBody>
      </p:sp>
      <p:sp>
        <p:nvSpPr>
          <p:cNvPr id="63" name="Shape 63"/>
          <p:cNvSpPr/>
          <p:nvPr/>
        </p:nvSpPr>
        <p:spPr>
          <a:xfrm>
            <a:off y="2089400" x="2557350"/>
            <a:ext cy="4178300" cx="4025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/>
        </p:nvSpPr>
        <p:spPr>
          <a:xfrm>
            <a:off y="274650" x="457200"/>
            <a:ext cy="952500" cx="5162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9" name="Shape 69"/>
          <p:cNvSpPr/>
          <p:nvPr/>
        </p:nvSpPr>
        <p:spPr>
          <a:xfrm>
            <a:off y="1837075" x="3273475"/>
            <a:ext cy="4752599" cx="2597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GAE DataStore and BlobStore</a:t>
            </a:r>
          </a:p>
        </p:txBody>
      </p:sp>
      <p:sp>
        <p:nvSpPr>
          <p:cNvPr id="75" name="Shape 75"/>
          <p:cNvSpPr/>
          <p:nvPr/>
        </p:nvSpPr>
        <p:spPr>
          <a:xfrm>
            <a:off y="2182150" x="3438662"/>
            <a:ext cy="2359524" cx="2266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6" name="Shape 76"/>
          <p:cNvSpPr/>
          <p:nvPr/>
        </p:nvSpPr>
        <p:spPr>
          <a:xfrm>
            <a:off y="5052701" x="1642850"/>
            <a:ext cy="1280924" cx="58582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Fuzzy Search Algorithm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Also known as approximate string matching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Finds strings that match a pattern approximately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"GetHub" </a:t>
            </a:r>
            <a:r>
              <a:rPr lang="en">
                <a:solidFill>
                  <a:srgbClr val="000000"/>
                </a:solidFill>
              </a:rPr>
              <a:t>→</a:t>
            </a:r>
            <a:r>
              <a:rPr lang="en"/>
              <a:t> "GitHub"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Fuzzy Search Algorithm</a:t>
            </a:r>
          </a:p>
        </p:txBody>
      </p:sp>
      <p:sp>
        <p:nvSpPr>
          <p:cNvPr id="88" name="Shape 88"/>
          <p:cNvSpPr/>
          <p:nvPr/>
        </p:nvSpPr>
        <p:spPr>
          <a:xfrm>
            <a:off y="2068837" x="2555850"/>
            <a:ext cy="4030424" cx="4032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