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mp" ContentType="image/png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2" r:id="rId2"/>
    <p:sldId id="306" r:id="rId3"/>
    <p:sldId id="289" r:id="rId4"/>
    <p:sldId id="308" r:id="rId5"/>
    <p:sldId id="285" r:id="rId6"/>
    <p:sldId id="286" r:id="rId7"/>
    <p:sldId id="303" r:id="rId8"/>
    <p:sldId id="304" r:id="rId9"/>
    <p:sldId id="297" r:id="rId10"/>
    <p:sldId id="298" r:id="rId11"/>
    <p:sldId id="287" r:id="rId12"/>
    <p:sldId id="302" r:id="rId13"/>
    <p:sldId id="294" r:id="rId14"/>
    <p:sldId id="295" r:id="rId15"/>
    <p:sldId id="270" r:id="rId16"/>
    <p:sldId id="271" r:id="rId17"/>
    <p:sldId id="272" r:id="rId18"/>
    <p:sldId id="273" r:id="rId19"/>
    <p:sldId id="276" r:id="rId20"/>
    <p:sldId id="277" r:id="rId21"/>
    <p:sldId id="278" r:id="rId22"/>
    <p:sldId id="280" r:id="rId23"/>
    <p:sldId id="265" r:id="rId24"/>
    <p:sldId id="309" r:id="rId25"/>
    <p:sldId id="30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9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042" autoAdjust="0"/>
  </p:normalViewPr>
  <p:slideViewPr>
    <p:cSldViewPr snapToGrid="0" snapToObjects="1">
      <p:cViewPr varScale="1">
        <p:scale>
          <a:sx n="101" d="100"/>
          <a:sy n="101" d="100"/>
        </p:scale>
        <p:origin x="-11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C3532-77CF-F74C-95D1-D12DAB521DE8}" type="datetimeFigureOut">
              <a:rPr lang="en-US" smtClean="0"/>
              <a:t>6/6/13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9BA1A-1CF4-584C-BB79-AB24BC47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88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Treat seats as “chunks” of memory</a:t>
            </a:r>
          </a:p>
          <a:p>
            <a:r>
              <a:rPr lang="en-US" dirty="0" smtClean="0"/>
              <a:t>Group chunks in a “free list”</a:t>
            </a:r>
          </a:p>
          <a:p>
            <a:r>
              <a:rPr lang="en-US" dirty="0" smtClean="0"/>
              <a:t>Allocate orders from a single group</a:t>
            </a:r>
          </a:p>
          <a:p>
            <a:r>
              <a:rPr lang="en-US" dirty="0" smtClean="0"/>
              <a:t>Return the rest of the free list</a:t>
            </a:r>
          </a:p>
          <a:p>
            <a:r>
              <a:rPr lang="en-US" dirty="0" smtClean="0"/>
              <a:t>Defragmentation is an issue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9BA1A-1CF4-584C-BB79-AB24BC47E5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Exponential back off for competing parties</a:t>
            </a:r>
          </a:p>
          <a:p>
            <a:r>
              <a:rPr lang="en-US" dirty="0" smtClean="0"/>
              <a:t>Back off when attempting to acquire a group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9BA1A-1CF4-584C-BB79-AB24BC47E5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9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MongoDB’s</a:t>
            </a:r>
            <a:r>
              <a:rPr lang="en-US" dirty="0" smtClean="0"/>
              <a:t> functionality for manipulating data on the server is weaker than SQL</a:t>
            </a:r>
          </a:p>
          <a:p>
            <a:r>
              <a:rPr lang="en-US" dirty="0" smtClean="0"/>
              <a:t>	We wished we had SQL at a few points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State is persisted in the database alone</a:t>
            </a:r>
          </a:p>
          <a:p>
            <a:r>
              <a:rPr lang="en-US" dirty="0" smtClean="0"/>
              <a:t>No</a:t>
            </a:r>
            <a:r>
              <a:rPr lang="en-US" baseline="0" dirty="0" smtClean="0"/>
              <a:t> transactions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	</a:t>
            </a:r>
            <a:r>
              <a:rPr lang="en-US" dirty="0" smtClean="0"/>
              <a:t>implemented a busy-wait spin lock using the database’s atomic test-and-set analog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9BA1A-1CF4-584C-BB79-AB24BC47E5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53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6/6/13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6/6/13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6/6/13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6/6/13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6/6/13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6/6/13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6/6/13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6/6/13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6/6/13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6/6/13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6/6/13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6/6/13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tm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8135" y="4031673"/>
            <a:ext cx="6318565" cy="16002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By The Constructors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89" y="1656078"/>
            <a:ext cx="6547611" cy="152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34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Backbone.js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572" y="573499"/>
            <a:ext cx="1180011" cy="11800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10545" y="2005698"/>
            <a:ext cx="3976254" cy="433968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98" y="2374193"/>
            <a:ext cx="2529347" cy="589327"/>
          </a:xfrm>
          <a:prstGeom prst="rect">
            <a:avLst/>
          </a:prstGeom>
        </p:spPr>
      </p:pic>
      <p:sp>
        <p:nvSpPr>
          <p:cNvPr id="7" name="Cube 6"/>
          <p:cNvSpPr/>
          <p:nvPr/>
        </p:nvSpPr>
        <p:spPr>
          <a:xfrm>
            <a:off x="1065068" y="2005698"/>
            <a:ext cx="2189018" cy="1852792"/>
          </a:xfrm>
          <a:prstGeom prst="cub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2"/>
                </a:solidFill>
              </a:rPr>
              <a:t>Model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1020" y="4200290"/>
            <a:ext cx="2537114" cy="21450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View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-1.11111E-6 0.360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1921 L 0.49792 -0.038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-289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1898 L 0.49097 -0.0386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-289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36041 L 0.49792 0.3027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83508"/>
          </a:xfrm>
        </p:spPr>
        <p:txBody>
          <a:bodyPr/>
          <a:lstStyle/>
          <a:p>
            <a:r>
              <a:rPr lang="en-US" dirty="0" smtClean="0"/>
              <a:t>Problem:</a:t>
            </a:r>
            <a:br>
              <a:rPr lang="en-US" dirty="0" smtClean="0"/>
            </a:br>
            <a:r>
              <a:rPr lang="en-US" dirty="0" smtClean="0"/>
              <a:t>Unclear Seating Charts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83508"/>
            <a:ext cx="6941127" cy="4520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804839"/>
            <a:ext cx="2667000" cy="149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69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Kinetic.js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1383"/>
            <a:ext cx="8229600" cy="431478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2D Canvas graphics</a:t>
            </a:r>
            <a:endParaRPr lang="en-US" sz="4400" dirty="0"/>
          </a:p>
          <a:p>
            <a:r>
              <a:rPr lang="en-US" sz="4400" dirty="0" smtClean="0"/>
              <a:t>Event handling</a:t>
            </a:r>
            <a:endParaRPr lang="en-US" sz="4400" dirty="0"/>
          </a:p>
          <a:p>
            <a:r>
              <a:rPr lang="en-US" sz="4400" dirty="0" smtClean="0"/>
              <a:t>Dynamic rendering</a:t>
            </a:r>
            <a:endParaRPr lang="en-US" sz="4400" dirty="0"/>
          </a:p>
        </p:txBody>
      </p:sp>
      <p:pic>
        <p:nvPicPr>
          <p:cNvPr id="4" name="Picture 3" descr="html5readiness.com/assets/HTML5_Logo.svg - Google Chrome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" t="22810" r="67333" b="18466"/>
          <a:stretch/>
        </p:blipFill>
        <p:spPr>
          <a:xfrm>
            <a:off x="5895701" y="4590240"/>
            <a:ext cx="1245328" cy="1465872"/>
          </a:xfrm>
          <a:prstGeom prst="rect">
            <a:avLst/>
          </a:prstGeom>
        </p:spPr>
      </p:pic>
      <p:pic>
        <p:nvPicPr>
          <p:cNvPr id="5" name="Picture 4" descr="html5readiness.com/assets/HTML5_Logo.svg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" t="12849" r="68762" b="77200"/>
          <a:stretch/>
        </p:blipFill>
        <p:spPr>
          <a:xfrm>
            <a:off x="1419497" y="4859384"/>
            <a:ext cx="4353462" cy="92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27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69273"/>
            <a:ext cx="8229600" cy="1295400"/>
          </a:xfrm>
        </p:spPr>
        <p:txBody>
          <a:bodyPr/>
          <a:lstStyle/>
          <a:p>
            <a:r>
              <a:rPr lang="en-US" dirty="0" smtClean="0"/>
              <a:t>Real Time Seat Updates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48033" y="3902697"/>
            <a:ext cx="6410227" cy="267721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Pub-Sub messaging</a:t>
            </a:r>
          </a:p>
          <a:p>
            <a:r>
              <a:rPr lang="en-US" sz="3200" dirty="0" smtClean="0"/>
              <a:t>Publisher broadcasts info</a:t>
            </a:r>
          </a:p>
          <a:p>
            <a:r>
              <a:rPr lang="en-US" sz="3200" dirty="0" smtClean="0"/>
              <a:t>Subscribers listen to channels</a:t>
            </a:r>
          </a:p>
          <a:p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827" y="1517072"/>
            <a:ext cx="5098473" cy="219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3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671"/>
            <a:ext cx="8229600" cy="1156855"/>
          </a:xfrm>
        </p:spPr>
        <p:txBody>
          <a:bodyPr/>
          <a:lstStyle/>
          <a:p>
            <a:r>
              <a:rPr lang="en-US" dirty="0" smtClean="0"/>
              <a:t>Channels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60881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60" y="1648686"/>
            <a:ext cx="12192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60" y="2600321"/>
            <a:ext cx="11430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560" y="4238621"/>
            <a:ext cx="121920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60" y="3019421"/>
            <a:ext cx="1219200" cy="1219200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2372447" y="3382949"/>
            <a:ext cx="3947785" cy="49530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Event Channel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60" y="3008317"/>
            <a:ext cx="652827" cy="3270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20" y="3019421"/>
            <a:ext cx="652827" cy="3270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20" y="3028944"/>
            <a:ext cx="652827" cy="32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8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3.33333E-6 L 0.25156 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2.96296E-6 L 0.25156 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4.07407E-6 L 0.25156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21 -0.00301 L 0.49028 -0.086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4" y="-41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21 -0.00162 L 0.65989 0.1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34" y="548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56 3.33333E-6 L 0.49063 0.276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4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</a:t>
            </a:r>
            <a:br>
              <a:rPr lang="en-US" dirty="0" smtClean="0"/>
            </a:br>
            <a:r>
              <a:rPr lang="en-US" dirty="0" smtClean="0"/>
              <a:t>Designing an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746" y="1600201"/>
            <a:ext cx="5918887" cy="3943864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What are the best seats in a venue?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 heuristics to use?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How to prioritize?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35" y="2616313"/>
            <a:ext cx="3786515" cy="334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32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054" y="5049795"/>
            <a:ext cx="7994822" cy="1241125"/>
          </a:xfrm>
        </p:spPr>
        <p:txBody>
          <a:bodyPr>
            <a:normAutofit fontScale="6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Went through a few different ideas</a:t>
            </a:r>
          </a:p>
          <a:p>
            <a:endParaRPr lang="en-US" dirty="0" smtClean="0"/>
          </a:p>
          <a:p>
            <a:r>
              <a:rPr lang="en-US" dirty="0" smtClean="0"/>
              <a:t>Eventually settled on our algorithm for runtime efficiency and effectiveness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" b="13332"/>
          <a:stretch/>
        </p:blipFill>
        <p:spPr>
          <a:xfrm>
            <a:off x="1453207" y="626076"/>
            <a:ext cx="6265648" cy="433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8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9829"/>
          </a:xfrm>
        </p:spPr>
        <p:txBody>
          <a:bodyPr/>
          <a:lstStyle/>
          <a:p>
            <a:r>
              <a:rPr lang="en-US" dirty="0" smtClean="0"/>
              <a:t>Inspiration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Seat allocation as a memory allocation problem</a:t>
            </a:r>
          </a:p>
          <a:p>
            <a:endParaRPr lang="en-US" dirty="0"/>
          </a:p>
          <a:p>
            <a:r>
              <a:rPr lang="en-US" dirty="0" smtClean="0"/>
              <a:t>Heuristic for “Best Seats”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84" y="3345210"/>
            <a:ext cx="5346032" cy="278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8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Malloc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26476" y="2940909"/>
            <a:ext cx="3826476" cy="2938120"/>
          </a:xfrm>
        </p:spPr>
        <p:txBody>
          <a:bodyPr>
            <a:normAutofit fontScale="6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Treat seats as “chunks” of memory</a:t>
            </a:r>
          </a:p>
          <a:p>
            <a:endParaRPr lang="en-US" dirty="0"/>
          </a:p>
          <a:p>
            <a:r>
              <a:rPr lang="en-US" dirty="0" smtClean="0"/>
              <a:t>Group chunks in a “free list”</a:t>
            </a:r>
          </a:p>
          <a:p>
            <a:endParaRPr lang="en-US" dirty="0"/>
          </a:p>
          <a:p>
            <a:r>
              <a:rPr lang="en-US" dirty="0" smtClean="0"/>
              <a:t>Allocate orders from a single group</a:t>
            </a:r>
          </a:p>
          <a:p>
            <a:endParaRPr lang="en-US" dirty="0"/>
          </a:p>
          <a:p>
            <a:r>
              <a:rPr lang="en-US" dirty="0" smtClean="0"/>
              <a:t>Return the rest of the free list</a:t>
            </a:r>
          </a:p>
          <a:p>
            <a:endParaRPr lang="en-US" dirty="0"/>
          </a:p>
          <a:p>
            <a:r>
              <a:rPr lang="en-US" dirty="0" smtClean="0"/>
              <a:t>Defragmentation is an issue</a:t>
            </a:r>
          </a:p>
        </p:txBody>
      </p:sp>
      <p:sp>
        <p:nvSpPr>
          <p:cNvPr id="6" name="Oval 5"/>
          <p:cNvSpPr/>
          <p:nvPr/>
        </p:nvSpPr>
        <p:spPr>
          <a:xfrm>
            <a:off x="1077984" y="2013357"/>
            <a:ext cx="661333" cy="63756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91716" y="2013357"/>
            <a:ext cx="661333" cy="63756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732013" y="2013357"/>
            <a:ext cx="661333" cy="63756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77984" y="2762774"/>
            <a:ext cx="661333" cy="63756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891717" y="2762774"/>
            <a:ext cx="661333" cy="63756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732012" y="2762774"/>
            <a:ext cx="661333" cy="63756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77984" y="3491218"/>
            <a:ext cx="661333" cy="63756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891717" y="3491218"/>
            <a:ext cx="661333" cy="63756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732013" y="3491218"/>
            <a:ext cx="661333" cy="63756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77983" y="4246227"/>
            <a:ext cx="661333" cy="63756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891717" y="4246227"/>
            <a:ext cx="661333" cy="63756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732013" y="4246227"/>
            <a:ext cx="661333" cy="63756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877102" y="2013357"/>
            <a:ext cx="3826476" cy="1386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/>
              <a:t>Free List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739317" y="4988314"/>
            <a:ext cx="3826476" cy="1386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None/>
            </a:pPr>
            <a:endParaRPr lang="en-US" sz="3600" dirty="0" smtClean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077984" y="4988313"/>
            <a:ext cx="4487809" cy="1386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None/>
            </a:pPr>
            <a:r>
              <a:rPr lang="en-US" sz="3000" dirty="0" smtClean="0"/>
              <a:t>Create group for order</a:t>
            </a:r>
          </a:p>
        </p:txBody>
      </p:sp>
    </p:spTree>
    <p:extLst>
      <p:ext uri="{BB962C8B-B14F-4D97-AF65-F5344CB8AC3E}">
        <p14:creationId xmlns:p14="http://schemas.microsoft.com/office/powerpoint/2010/main" val="2984722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5434E-6 L 0.11927 0.08143 C 0.14427 0.09993 0.18177 0.10988 0.22066 0.10988 C 0.26528 0.10988 0.30087 0.09993 0.32587 0.08143 L 0.44531 -3.75434E-6 " pathEditMode="relative" rAng="0" ptsTypes="FffFF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7" y="54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5434E-6 L 0.11927 0.08143 C 0.14427 0.09993 0.18177 0.10988 0.22066 0.10988 C 0.26528 0.10988 0.30087 0.09993 0.32587 0.08143 L 0.44532 -3.75434E-6 " pathEditMode="relative" rAng="0" ptsTypes="FffFF">
                                      <p:cBhvr>
                                        <p:cTn id="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7" y="548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08189E-8 L 0.11927 0.08142 C 0.14427 0.09993 0.18177 0.10988 0.22066 0.10988 C 0.26528 0.10988 0.30087 0.09993 0.32587 0.08142 L 0.44531 -2.08189E-8 " pathEditMode="relative" rAng="0" ptsTypes="FffFF">
                                      <p:cBhvr>
                                        <p:cTn id="10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7" y="548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08189E-8 L 0.11927 0.08142 C 0.14427 0.09993 0.18177 0.10988 0.22066 0.10988 C 0.26528 0.10988 0.30087 0.09993 0.32587 0.08142 L 0.44532 -2.08189E-8 " pathEditMode="relative" rAng="0" ptsTypes="FffFF">
                                      <p:cBhvr>
                                        <p:cTn id="1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7" y="548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7923E-6 L 0.11927 0.08142 C 0.14427 0.09993 0.18177 0.10987 0.22066 0.10987 C 0.26528 0.10987 0.30087 0.09993 0.32587 0.08142 L 0.44531 2.57923E-6 " pathEditMode="relative" rAng="0" ptsTypes="FffFF">
                                      <p:cBhvr>
                                        <p:cTn id="14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7" y="548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7923E-6 L 0.11927 0.08142 C 0.14427 0.09993 0.18177 0.10987 0.22066 0.10987 C 0.26528 0.10987 0.30087 0.09993 0.32587 0.08142 L 0.44532 2.57923E-6 " pathEditMode="relative" rAng="0" ptsTypes="FffFF">
                                      <p:cBhvr>
                                        <p:cTn id="16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7" y="548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532 4.44444E-6 L 0.44532 0.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531 4.44444E-6 L 0.44531 0.2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532 7.40741E-7 L 0.44532 0.2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531 7.40741E-7 L 0.44531 0.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16 4.44444E-6 L 0.09184 4.44444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347 4.44444E-6 L -0.09184 4.44444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7841"/>
            <a:ext cx="3261360" cy="133241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Attempting to acquire the medium in Ethernet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29348" y="1772192"/>
            <a:ext cx="3635829" cy="1328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Attempting to acquire seats in </a:t>
            </a:r>
            <a:r>
              <a:rPr lang="en-US" dirty="0" err="1" smtClean="0"/>
              <a:t>Qwikstubs</a:t>
            </a: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</p:txBody>
      </p:sp>
      <p:sp>
        <p:nvSpPr>
          <p:cNvPr id="5" name="Left-Right Arrow 4"/>
          <p:cNvSpPr/>
          <p:nvPr/>
        </p:nvSpPr>
        <p:spPr>
          <a:xfrm>
            <a:off x="4014653" y="2072640"/>
            <a:ext cx="1010194" cy="34834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57" y="3403283"/>
            <a:ext cx="3597786" cy="222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55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pstone Vide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8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24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6576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More complicated than doing it in memory</a:t>
            </a:r>
          </a:p>
          <a:p>
            <a:r>
              <a:rPr lang="en-US" dirty="0" smtClean="0"/>
              <a:t>Manipulating data using </a:t>
            </a:r>
            <a:r>
              <a:rPr lang="en-US" dirty="0" err="1" smtClean="0"/>
              <a:t>MongoDB</a:t>
            </a:r>
            <a:endParaRPr lang="en-US" dirty="0" smtClean="0"/>
          </a:p>
          <a:p>
            <a:r>
              <a:rPr lang="en-US" dirty="0"/>
              <a:t>No </a:t>
            </a:r>
            <a:r>
              <a:rPr lang="en-US" dirty="0" smtClean="0"/>
              <a:t>transactions</a:t>
            </a:r>
          </a:p>
          <a:p>
            <a:endParaRPr lang="en-US" dirty="0"/>
          </a:p>
          <a:p>
            <a:endParaRPr lang="en-US" dirty="0" smtClean="0"/>
          </a:p>
          <a:p>
            <a:pPr marL="3200400" lvl="7" indent="0">
              <a:buNone/>
            </a:pPr>
            <a:r>
              <a:rPr lang="en-US" dirty="0"/>
              <a:t> </a:t>
            </a:r>
            <a:r>
              <a:rPr lang="en-US" dirty="0" smtClean="0"/>
              <a:t>   Collections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Model data structures as tables, and references as foreign keys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lowchart: Magnetic Disk 3"/>
          <p:cNvSpPr/>
          <p:nvPr/>
        </p:nvSpPr>
        <p:spPr>
          <a:xfrm>
            <a:off x="1567543" y="2987039"/>
            <a:ext cx="1785257" cy="2020388"/>
          </a:xfrm>
          <a:prstGeom prst="flowChartMagneticDisk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MongoDB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190309" y="3178626"/>
            <a:ext cx="801188" cy="33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400800" y="3178626"/>
            <a:ext cx="827315" cy="33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725885" y="3831770"/>
            <a:ext cx="827315" cy="33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64182" y="4545873"/>
            <a:ext cx="827315" cy="33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379027" y="4545873"/>
            <a:ext cx="827315" cy="33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779520" y="3997233"/>
            <a:ext cx="150658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66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7"/>
          <a:stretch/>
        </p:blipFill>
        <p:spPr>
          <a:xfrm>
            <a:off x="4421170" y="2175236"/>
            <a:ext cx="3918015" cy="3040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785"/>
            <a:ext cx="4143080" cy="2300141"/>
          </a:xfrm>
        </p:spPr>
        <p:txBody>
          <a:bodyPr/>
          <a:lstStyle/>
          <a:p>
            <a:r>
              <a:rPr lang="en-US" dirty="0" smtClean="0"/>
              <a:t>Algorithm must run as a set of tuned database queries</a:t>
            </a:r>
          </a:p>
          <a:p>
            <a:r>
              <a:rPr lang="en-US" dirty="0" smtClean="0"/>
              <a:t>Very little manipulation can be done in Ruby</a:t>
            </a:r>
          </a:p>
        </p:txBody>
      </p:sp>
    </p:spTree>
    <p:extLst>
      <p:ext uri="{BB962C8B-B14F-4D97-AF65-F5344CB8AC3E}">
        <p14:creationId xmlns:p14="http://schemas.microsoft.com/office/powerpoint/2010/main" val="4041968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178351"/>
          </a:xfrm>
        </p:spPr>
        <p:txBody>
          <a:bodyPr/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4082" y="1286465"/>
            <a:ext cx="4124227" cy="1965782"/>
          </a:xfrm>
        </p:spPr>
        <p:txBody>
          <a:bodyPr/>
          <a:lstStyle/>
          <a:p>
            <a:r>
              <a:rPr lang="en-US" dirty="0" smtClean="0"/>
              <a:t>Testing Load</a:t>
            </a:r>
          </a:p>
          <a:p>
            <a:r>
              <a:rPr lang="en-US" dirty="0" smtClean="0"/>
              <a:t>Simulate real users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Reserve</a:t>
            </a:r>
            <a:r>
              <a:rPr lang="en-US" dirty="0" smtClean="0"/>
              <a:t> -&gt; </a:t>
            </a:r>
            <a:r>
              <a:rPr lang="en-US" dirty="0" smtClean="0">
                <a:solidFill>
                  <a:schemeClr val="accent2"/>
                </a:solidFill>
              </a:rPr>
              <a:t>Purchase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Reserve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/>
              <a:t>-&gt;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/>
              <a:t>Cancel</a:t>
            </a:r>
          </a:p>
          <a:p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646" y="4925359"/>
            <a:ext cx="5676329" cy="13225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27" y="3445778"/>
            <a:ext cx="1264585" cy="12645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49" y="3421339"/>
            <a:ext cx="1313468" cy="131346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368" y="3732669"/>
            <a:ext cx="513195" cy="690801"/>
          </a:xfrm>
          <a:prstGeom prst="rect">
            <a:avLst/>
          </a:prstGeom>
        </p:spPr>
      </p:pic>
      <p:sp>
        <p:nvSpPr>
          <p:cNvPr id="29" name="Curved Right Arrow 28"/>
          <p:cNvSpPr/>
          <p:nvPr/>
        </p:nvSpPr>
        <p:spPr>
          <a:xfrm>
            <a:off x="727041" y="4675682"/>
            <a:ext cx="543008" cy="13175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Curved Down Arrow 29"/>
          <p:cNvSpPr/>
          <p:nvPr/>
        </p:nvSpPr>
        <p:spPr>
          <a:xfrm rot="5245231">
            <a:off x="7382337" y="4987352"/>
            <a:ext cx="1438559" cy="46393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urved Up Arrow 32"/>
          <p:cNvSpPr/>
          <p:nvPr/>
        </p:nvSpPr>
        <p:spPr>
          <a:xfrm rot="9398427">
            <a:off x="3595608" y="3918259"/>
            <a:ext cx="1042605" cy="5151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95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Future</a:t>
            </a:r>
          </a:p>
          <a:p>
            <a:endParaRPr lang="en-US" dirty="0"/>
          </a:p>
          <a:p>
            <a:r>
              <a:rPr lang="en-US" dirty="0" smtClean="0"/>
              <a:t>Collaboration</a:t>
            </a:r>
          </a:p>
          <a:p>
            <a:endParaRPr lang="en-US" dirty="0"/>
          </a:p>
          <a:p>
            <a:r>
              <a:rPr lang="en-US" dirty="0" smtClean="0"/>
              <a:t>Distribution</a:t>
            </a:r>
          </a:p>
          <a:p>
            <a:endParaRPr lang="en-US" dirty="0"/>
          </a:p>
          <a:p>
            <a:r>
              <a:rPr lang="en-US" dirty="0" smtClean="0"/>
              <a:t>Continuous Integration Testing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795" y="289811"/>
            <a:ext cx="1310389" cy="1310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24" y="5102603"/>
            <a:ext cx="2755769" cy="1362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864" y="2038546"/>
            <a:ext cx="2731172" cy="204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43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727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Chandra </a:t>
            </a:r>
            <a:r>
              <a:rPr lang="en-US" dirty="0" err="1" smtClean="0"/>
              <a:t>Krintz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Tim Sherwood</a:t>
            </a:r>
          </a:p>
          <a:p>
            <a:pPr marL="0" indent="0" algn="ctr">
              <a:buNone/>
            </a:pPr>
            <a:r>
              <a:rPr lang="en-US" dirty="0" smtClean="0"/>
              <a:t>Janet </a:t>
            </a:r>
            <a:r>
              <a:rPr lang="en-US" dirty="0" err="1" smtClean="0"/>
              <a:t>Kayfetz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err="1" smtClean="0"/>
              <a:t>Stratos</a:t>
            </a:r>
            <a:r>
              <a:rPr lang="en-US" dirty="0" smtClean="0"/>
              <a:t> </a:t>
            </a:r>
            <a:r>
              <a:rPr lang="en-US" dirty="0" err="1" smtClean="0"/>
              <a:t>Dimopoulos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Colin Kelley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686" y="3810785"/>
            <a:ext cx="269748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597" y="5634393"/>
            <a:ext cx="2405658" cy="6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35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95400"/>
          </a:xfrm>
        </p:spPr>
        <p:txBody>
          <a:bodyPr/>
          <a:lstStyle/>
          <a:p>
            <a:r>
              <a:rPr lang="en-US" dirty="0" smtClean="0"/>
              <a:t>Online Ticket Sales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345" y="1905001"/>
            <a:ext cx="8305800" cy="4301836"/>
          </a:xfrm>
        </p:spPr>
        <p:txBody>
          <a:bodyPr>
            <a:normAutofit/>
          </a:bodyPr>
          <a:lstStyle/>
          <a:p>
            <a:r>
              <a:rPr lang="en-US" sz="2600" dirty="0" smtClean="0"/>
              <a:t>70% of all tickets in America sold by Ticketmaster</a:t>
            </a:r>
          </a:p>
          <a:p>
            <a:pPr lvl="1"/>
            <a:r>
              <a:rPr lang="en-US" sz="2600" dirty="0" smtClean="0"/>
              <a:t>Arenas</a:t>
            </a:r>
          </a:p>
          <a:p>
            <a:pPr lvl="1"/>
            <a:r>
              <a:rPr lang="en-US" sz="2600" dirty="0" smtClean="0"/>
              <a:t>Music clubs</a:t>
            </a:r>
          </a:p>
          <a:p>
            <a:pPr lvl="1"/>
            <a:r>
              <a:rPr lang="en-US" sz="2600" dirty="0" smtClean="0"/>
              <a:t>Sporting Events</a:t>
            </a:r>
          </a:p>
          <a:p>
            <a:r>
              <a:rPr lang="en-US" sz="2600" dirty="0" smtClean="0"/>
              <a:t>25 million tickets to concerts globally in 2010</a:t>
            </a:r>
          </a:p>
          <a:p>
            <a:r>
              <a:rPr lang="en-US" sz="2600" b="1" dirty="0" smtClean="0"/>
              <a:t>PROBLEM: </a:t>
            </a:r>
            <a:r>
              <a:rPr lang="en-US" sz="2600" dirty="0" smtClean="0"/>
              <a:t>service is catered to promoters who want to sell tickets</a:t>
            </a:r>
          </a:p>
          <a:p>
            <a:r>
              <a:rPr lang="en-US" sz="2600" dirty="0" smtClean="0"/>
              <a:t>Many flaws with user experience</a:t>
            </a:r>
            <a:endParaRPr lang="en-US" sz="2600" dirty="0"/>
          </a:p>
          <a:p>
            <a:pPr lvl="1"/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2548218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8135" y="4031673"/>
            <a:ext cx="6318565" cy="16002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Simple, Easy, Efficient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89" y="1656078"/>
            <a:ext cx="6547611" cy="152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88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76400"/>
          </a:xfrm>
        </p:spPr>
        <p:txBody>
          <a:bodyPr/>
          <a:lstStyle/>
          <a:p>
            <a:r>
              <a:rPr lang="en-US" dirty="0" smtClean="0"/>
              <a:t>Problem:</a:t>
            </a:r>
            <a:br>
              <a:rPr lang="en-US" dirty="0" smtClean="0"/>
            </a:br>
            <a:r>
              <a:rPr lang="en-US" dirty="0" smtClean="0"/>
              <a:t>Chaotic Web Layouts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28800"/>
            <a:ext cx="7555850" cy="4302167"/>
          </a:xfrm>
        </p:spPr>
      </p:pic>
    </p:spTree>
    <p:extLst>
      <p:ext uri="{BB962C8B-B14F-4D97-AF65-F5344CB8AC3E}">
        <p14:creationId xmlns:p14="http://schemas.microsoft.com/office/powerpoint/2010/main" val="147228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1600200"/>
          </a:xfrm>
        </p:spPr>
        <p:txBody>
          <a:bodyPr/>
          <a:lstStyle/>
          <a:p>
            <a:r>
              <a:rPr lang="en-US" dirty="0" smtClean="0"/>
              <a:t>Twitter </a:t>
            </a:r>
            <a:r>
              <a:rPr lang="en-US" dirty="0"/>
              <a:t>Bootstrap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7200" y="2140458"/>
            <a:ext cx="4495800" cy="13639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Sleek, hassle-free design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Responsive to all browsers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130552"/>
            <a:ext cx="3276600" cy="1834896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72345"/>
            <a:ext cx="4800601" cy="251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8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618" y="1900525"/>
            <a:ext cx="3488763" cy="452596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rcRect l="-40915" r="-40915"/>
          <a:stretch>
            <a:fillRect/>
          </a:stretch>
        </p:blipFill>
        <p:spPr>
          <a:xfrm>
            <a:off x="762001" y="2117723"/>
            <a:ext cx="1731818" cy="95243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rcRect l="-40915" r="-40915"/>
          <a:stretch>
            <a:fillRect/>
          </a:stretch>
        </p:blipFill>
        <p:spPr>
          <a:xfrm>
            <a:off x="6525492" y="2117723"/>
            <a:ext cx="1731818" cy="95243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/>
          <a:srcRect l="-40915" r="-40915"/>
          <a:stretch>
            <a:fillRect/>
          </a:stretch>
        </p:blipFill>
        <p:spPr>
          <a:xfrm>
            <a:off x="762001" y="3853402"/>
            <a:ext cx="1731818" cy="95243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/>
          <a:srcRect l="-40915" r="-40915"/>
          <a:stretch>
            <a:fillRect/>
          </a:stretch>
        </p:blipFill>
        <p:spPr>
          <a:xfrm>
            <a:off x="6525492" y="3853401"/>
            <a:ext cx="1731818" cy="952433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3"/>
          <a:srcRect l="-40915" r="-40915"/>
          <a:stretch>
            <a:fillRect/>
          </a:stretch>
        </p:blipFill>
        <p:spPr>
          <a:xfrm>
            <a:off x="762001" y="5474053"/>
            <a:ext cx="1731818" cy="952433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/>
          <a:srcRect l="-40915" r="-40915"/>
          <a:stretch>
            <a:fillRect/>
          </a:stretch>
        </p:blipFill>
        <p:spPr>
          <a:xfrm>
            <a:off x="6525492" y="5474054"/>
            <a:ext cx="1731818" cy="95243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93964"/>
            <a:ext cx="8229600" cy="1440873"/>
          </a:xfrm>
        </p:spPr>
        <p:txBody>
          <a:bodyPr/>
          <a:lstStyle/>
          <a:p>
            <a:r>
              <a:rPr lang="en-US" dirty="0" smtClean="0"/>
              <a:t>Problem:</a:t>
            </a:r>
            <a:br>
              <a:rPr lang="en-US" dirty="0" smtClean="0"/>
            </a:br>
            <a:r>
              <a:rPr lang="en-US" dirty="0" smtClean="0"/>
              <a:t>Long Loading Times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8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154" y="2833816"/>
            <a:ext cx="8229600" cy="998838"/>
          </a:xfrm>
        </p:spPr>
        <p:txBody>
          <a:bodyPr/>
          <a:lstStyle/>
          <a:p>
            <a:r>
              <a:rPr lang="en-US" dirty="0" smtClean="0"/>
              <a:t>Instead, we have…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94" y="949960"/>
            <a:ext cx="1443680" cy="1443680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3"/>
          <a:srcRect l="-40915" r="-40915"/>
          <a:stretch>
            <a:fillRect/>
          </a:stretch>
        </p:blipFill>
        <p:spPr>
          <a:xfrm>
            <a:off x="1429266" y="813375"/>
            <a:ext cx="1560883" cy="858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114" y="949960"/>
            <a:ext cx="1443680" cy="14436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42" y="949960"/>
            <a:ext cx="1443680" cy="14436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95" y="4661037"/>
            <a:ext cx="1443680" cy="1443680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3"/>
          <a:srcRect l="-40915" r="-40915"/>
          <a:stretch>
            <a:fillRect/>
          </a:stretch>
        </p:blipFill>
        <p:spPr>
          <a:xfrm>
            <a:off x="4426808" y="813372"/>
            <a:ext cx="1560883" cy="858425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3"/>
          <a:srcRect l="-40915" r="-40915"/>
          <a:stretch>
            <a:fillRect/>
          </a:stretch>
        </p:blipFill>
        <p:spPr>
          <a:xfrm>
            <a:off x="7202959" y="813373"/>
            <a:ext cx="1560883" cy="858425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/>
          <a:srcRect l="-40915" r="-40915"/>
          <a:stretch>
            <a:fillRect/>
          </a:stretch>
        </p:blipFill>
        <p:spPr>
          <a:xfrm>
            <a:off x="1429265" y="4430444"/>
            <a:ext cx="1731818" cy="9524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114" y="4661037"/>
            <a:ext cx="1443680" cy="144368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3"/>
          <a:srcRect l="-40915" r="-40915"/>
          <a:stretch>
            <a:fillRect/>
          </a:stretch>
        </p:blipFill>
        <p:spPr>
          <a:xfrm>
            <a:off x="4438885" y="4430444"/>
            <a:ext cx="1731818" cy="9524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42" y="4661037"/>
            <a:ext cx="1443680" cy="1443680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/>
          <a:srcRect l="-40915" r="-40915"/>
          <a:stretch>
            <a:fillRect/>
          </a:stretch>
        </p:blipFill>
        <p:spPr>
          <a:xfrm>
            <a:off x="7202959" y="4430444"/>
            <a:ext cx="1731818" cy="95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68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970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" y="789709"/>
            <a:ext cx="5001491" cy="16671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680" y="885113"/>
            <a:ext cx="1914193" cy="1914193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5400000">
            <a:off x="3690848" y="3304288"/>
            <a:ext cx="1841967" cy="865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68" y="4812764"/>
            <a:ext cx="7245928" cy="128959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55776" y="2975426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/>
              <a:t>REST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37177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797</TotalTime>
  <Words>354</Words>
  <Application>Microsoft Macintosh PowerPoint</Application>
  <PresentationFormat>On-screen Show (4:3)</PresentationFormat>
  <Paragraphs>122</Paragraphs>
  <Slides>25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Executive</vt:lpstr>
      <vt:lpstr>PowerPoint Presentation</vt:lpstr>
      <vt:lpstr>PowerPoint Presentation</vt:lpstr>
      <vt:lpstr>Online Ticket Sales</vt:lpstr>
      <vt:lpstr>PowerPoint Presentation</vt:lpstr>
      <vt:lpstr>Problem: Chaotic Web Layouts</vt:lpstr>
      <vt:lpstr>Twitter Bootstrap</vt:lpstr>
      <vt:lpstr>Problem: Long Loading Times</vt:lpstr>
      <vt:lpstr>Instead, we have…</vt:lpstr>
      <vt:lpstr>PowerPoint Presentation</vt:lpstr>
      <vt:lpstr>Backbone.js</vt:lpstr>
      <vt:lpstr>Problem: Unclear Seating Charts</vt:lpstr>
      <vt:lpstr>Kinetic.js</vt:lpstr>
      <vt:lpstr>Real Time Seat Updates</vt:lpstr>
      <vt:lpstr>Channels</vt:lpstr>
      <vt:lpstr>Challenge: Designing an Algorithm</vt:lpstr>
      <vt:lpstr>PowerPoint Presentation</vt:lpstr>
      <vt:lpstr>Inspiration</vt:lpstr>
      <vt:lpstr>Malloc</vt:lpstr>
      <vt:lpstr>Ethernet</vt:lpstr>
      <vt:lpstr>Implementation Challenges</vt:lpstr>
      <vt:lpstr>Performance Issues</vt:lpstr>
      <vt:lpstr>Simulation</vt:lpstr>
      <vt:lpstr>Open Source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Qwikstubs</dc:title>
  <dc:creator>Alex</dc:creator>
  <cp:lastModifiedBy>Jared Roesch</cp:lastModifiedBy>
  <cp:revision>52</cp:revision>
  <dcterms:created xsi:type="dcterms:W3CDTF">2013-06-04T21:35:01Z</dcterms:created>
  <dcterms:modified xsi:type="dcterms:W3CDTF">2013-06-06T17:11:20Z</dcterms:modified>
</cp:coreProperties>
</file>