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1"/>
  </p:notesMasterIdLst>
  <p:sldIdLst>
    <p:sldId id="256" r:id="rId2"/>
    <p:sldId id="267" r:id="rId3"/>
    <p:sldId id="258" r:id="rId4"/>
    <p:sldId id="277" r:id="rId5"/>
    <p:sldId id="273" r:id="rId6"/>
    <p:sldId id="261" r:id="rId7"/>
    <p:sldId id="274" r:id="rId8"/>
    <p:sldId id="266" r:id="rId9"/>
    <p:sldId id="276" r:id="rId10"/>
    <p:sldId id="271" r:id="rId11"/>
    <p:sldId id="268" r:id="rId12"/>
    <p:sldId id="265" r:id="rId13"/>
    <p:sldId id="260" r:id="rId14"/>
    <p:sldId id="270" r:id="rId15"/>
    <p:sldId id="269" r:id="rId16"/>
    <p:sldId id="275" r:id="rId17"/>
    <p:sldId id="272" r:id="rId18"/>
    <p:sldId id="262"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5DCE"/>
    <a:srgbClr val="E2D7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46" autoAdjust="0"/>
  </p:normalViewPr>
  <p:slideViewPr>
    <p:cSldViewPr>
      <p:cViewPr varScale="1">
        <p:scale>
          <a:sx n="57" d="100"/>
          <a:sy n="57" d="100"/>
        </p:scale>
        <p:origin x="-166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3F6E27-609C-4077-B40C-52948C7D6F9E}" type="datetimeFigureOut">
              <a:rPr lang="en-US" smtClean="0"/>
              <a:pPr/>
              <a:t>6/4/2013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9338FE-90D0-4A04-9960-FCFD1AC191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Max: Good afternoon. We are Team Epsilon, and we have been working with Qualcomm to build three60, a social augmented reality experience. My</a:t>
            </a:r>
            <a:r>
              <a:rPr lang="en-US" sz="1200" b="0" i="0" u="none" strike="noStrike" kern="1200" baseline="0" dirty="0" smtClean="0">
                <a:solidFill>
                  <a:schemeClr val="tx1"/>
                </a:solidFill>
                <a:latin typeface="+mn-lt"/>
                <a:ea typeface="+mn-ea"/>
                <a:cs typeface="+mn-cs"/>
              </a:rPr>
              <a:t> name is</a:t>
            </a:r>
            <a:r>
              <a:rPr lang="en-US" sz="1200" b="0" i="0" u="none" strike="noStrike" kern="1200" dirty="0" smtClean="0">
                <a:solidFill>
                  <a:schemeClr val="tx1"/>
                </a:solidFill>
                <a:latin typeface="+mn-lt"/>
                <a:ea typeface="+mn-ea"/>
                <a:cs typeface="+mn-cs"/>
              </a:rPr>
              <a:t> Max, I</a:t>
            </a:r>
            <a:r>
              <a:rPr lang="en-US" sz="1200" b="0" i="0" u="none" strike="noStrike" kern="1200" baseline="0" dirty="0" smtClean="0">
                <a:solidFill>
                  <a:schemeClr val="tx1"/>
                </a:solidFill>
                <a:latin typeface="+mn-lt"/>
                <a:ea typeface="+mn-ea"/>
                <a:cs typeface="+mn-cs"/>
              </a:rPr>
              <a:t> am the project lead</a:t>
            </a:r>
            <a:r>
              <a:rPr lang="en-US" sz="1200" b="0" i="0" u="none" strike="noStrike" kern="1200" dirty="0" smtClean="0">
                <a:solidFill>
                  <a:schemeClr val="tx1"/>
                </a:solidFill>
                <a:latin typeface="+mn-lt"/>
                <a:ea typeface="+mn-ea"/>
                <a:cs typeface="+mn-cs"/>
              </a:rPr>
              <a:t> and I</a:t>
            </a:r>
            <a:r>
              <a:rPr lang="en-US" sz="1200" b="0" i="0" u="none" strike="noStrike" kern="1200" baseline="0" dirty="0" smtClean="0">
                <a:solidFill>
                  <a:schemeClr val="tx1"/>
                </a:solidFill>
                <a:latin typeface="+mn-lt"/>
                <a:ea typeface="+mn-ea"/>
                <a:cs typeface="+mn-cs"/>
              </a:rPr>
              <a:t> have</a:t>
            </a:r>
            <a:r>
              <a:rPr lang="en-US" sz="1200" b="0" i="0" u="none" strike="noStrike" kern="1200" dirty="0" smtClean="0">
                <a:solidFill>
                  <a:schemeClr val="tx1"/>
                </a:solidFill>
                <a:latin typeface="+mn-lt"/>
                <a:ea typeface="+mn-ea"/>
                <a:cs typeface="+mn-cs"/>
              </a:rPr>
              <a:t> designed and implemented our</a:t>
            </a:r>
            <a:r>
              <a:rPr lang="en-US" sz="1200" b="0" i="0" u="none" strike="noStrike" kern="1200" baseline="0" dirty="0" smtClean="0">
                <a:solidFill>
                  <a:schemeClr val="tx1"/>
                </a:solidFill>
                <a:latin typeface="+mn-lt"/>
                <a:ea typeface="+mn-ea"/>
                <a:cs typeface="+mn-cs"/>
              </a:rPr>
              <a:t> system’s databases</a:t>
            </a:r>
            <a:r>
              <a:rPr lang="en-US" sz="1200" b="0" i="0" u="none" strike="noStrike" kern="1200" dirty="0" smtClean="0">
                <a:solidFill>
                  <a:schemeClr val="tx1"/>
                </a:solidFill>
                <a:latin typeface="+mn-lt"/>
                <a:ea typeface="+mn-ea"/>
                <a:cs typeface="+mn-cs"/>
              </a:rPr>
              <a:t>.</a:t>
            </a:r>
            <a:endParaRPr lang="en-US" b="0" dirty="0" smtClean="0"/>
          </a:p>
          <a:p>
            <a:pPr rtl="0"/>
            <a:r>
              <a:rPr lang="en-US" sz="1200" b="0" i="0" u="none" strike="noStrike" kern="1200" dirty="0" smtClean="0">
                <a:solidFill>
                  <a:schemeClr val="tx1"/>
                </a:solidFill>
                <a:latin typeface="+mn-lt"/>
                <a:ea typeface="+mn-ea"/>
                <a:cs typeface="+mn-cs"/>
              </a:rPr>
              <a:t>Luke: I’m Luke, I worked on graphics and rendering.</a:t>
            </a:r>
            <a:endParaRPr lang="en-US" b="0" dirty="0" smtClean="0"/>
          </a:p>
          <a:p>
            <a:pPr rtl="0"/>
            <a:r>
              <a:rPr lang="en-US" sz="1200" b="0" i="0" u="none" strike="noStrike" kern="1200" dirty="0" err="1" smtClean="0">
                <a:solidFill>
                  <a:schemeClr val="tx1"/>
                </a:solidFill>
                <a:latin typeface="+mn-lt"/>
                <a:ea typeface="+mn-ea"/>
                <a:cs typeface="+mn-cs"/>
              </a:rPr>
              <a:t>Jhon</a:t>
            </a:r>
            <a:r>
              <a:rPr lang="en-US" sz="1200" b="0" i="0" u="none" strike="noStrike" kern="1200" dirty="0" smtClean="0">
                <a:solidFill>
                  <a:schemeClr val="tx1"/>
                </a:solidFill>
                <a:latin typeface="+mn-lt"/>
                <a:ea typeface="+mn-ea"/>
                <a:cs typeface="+mn-cs"/>
              </a:rPr>
              <a:t>: I’m </a:t>
            </a:r>
            <a:r>
              <a:rPr lang="en-US" sz="1200" b="0" i="0" u="none" strike="noStrike" kern="1200" dirty="0" err="1" smtClean="0">
                <a:solidFill>
                  <a:schemeClr val="tx1"/>
                </a:solidFill>
                <a:latin typeface="+mn-lt"/>
                <a:ea typeface="+mn-ea"/>
                <a:cs typeface="+mn-cs"/>
              </a:rPr>
              <a:t>Jhon</a:t>
            </a:r>
            <a:r>
              <a:rPr lang="en-US" sz="1200" b="0" i="0" u="none" strike="noStrike" kern="1200" dirty="0" smtClean="0">
                <a:solidFill>
                  <a:schemeClr val="tx1"/>
                </a:solidFill>
                <a:latin typeface="+mn-lt"/>
                <a:ea typeface="+mn-ea"/>
                <a:cs typeface="+mn-cs"/>
              </a:rPr>
              <a:t>, I worked on User Experience.</a:t>
            </a:r>
            <a:endParaRPr lang="en-US" b="0" dirty="0" smtClean="0"/>
          </a:p>
          <a:p>
            <a:pPr rtl="0"/>
            <a:r>
              <a:rPr lang="en-US" sz="1200" b="0" i="0" u="none" strike="noStrike" kern="1200" dirty="0" err="1" smtClean="0">
                <a:solidFill>
                  <a:schemeClr val="tx1"/>
                </a:solidFill>
                <a:latin typeface="+mn-lt"/>
                <a:ea typeface="+mn-ea"/>
                <a:cs typeface="+mn-cs"/>
              </a:rPr>
              <a:t>JiCheng</a:t>
            </a:r>
            <a:r>
              <a:rPr lang="en-US" sz="1200" b="0" i="0" u="none" strike="noStrike" kern="1200" dirty="0" smtClean="0">
                <a:solidFill>
                  <a:schemeClr val="tx1"/>
                </a:solidFill>
                <a:latin typeface="+mn-lt"/>
                <a:ea typeface="+mn-ea"/>
                <a:cs typeface="+mn-cs"/>
              </a:rPr>
              <a:t>: I’m </a:t>
            </a:r>
            <a:r>
              <a:rPr lang="en-US" sz="1200" b="0" i="0" u="none" strike="noStrike" kern="1200" dirty="0" err="1" smtClean="0">
                <a:solidFill>
                  <a:schemeClr val="tx1"/>
                </a:solidFill>
                <a:latin typeface="+mn-lt"/>
                <a:ea typeface="+mn-ea"/>
                <a:cs typeface="+mn-cs"/>
              </a:rPr>
              <a:t>JiCheng</a:t>
            </a:r>
            <a:r>
              <a:rPr lang="en-US" sz="1200" b="0" i="0" u="none" strike="noStrike" kern="1200" dirty="0" smtClean="0">
                <a:solidFill>
                  <a:schemeClr val="tx1"/>
                </a:solidFill>
                <a:latin typeface="+mn-lt"/>
                <a:ea typeface="+mn-ea"/>
                <a:cs typeface="+mn-cs"/>
              </a:rPr>
              <a:t>, I worked on </a:t>
            </a:r>
            <a:r>
              <a:rPr lang="en-US" sz="1200" b="0" i="0" u="none" strike="noStrike" kern="1200" dirty="0" err="1" smtClean="0">
                <a:solidFill>
                  <a:schemeClr val="tx1"/>
                </a:solidFill>
                <a:latin typeface="+mn-lt"/>
                <a:ea typeface="+mn-ea"/>
                <a:cs typeface="+mn-cs"/>
              </a:rPr>
              <a:t>Vuforia</a:t>
            </a:r>
            <a:r>
              <a:rPr lang="en-US" sz="1200" b="0" i="0" u="none" strike="noStrike" kern="1200" dirty="0" smtClean="0">
                <a:solidFill>
                  <a:schemeClr val="tx1"/>
                </a:solidFill>
                <a:latin typeface="+mn-lt"/>
                <a:ea typeface="+mn-ea"/>
                <a:cs typeface="+mn-cs"/>
              </a:rPr>
              <a:t>.</a:t>
            </a:r>
            <a:endParaRPr lang="en-US" b="0" dirty="0" smtClean="0"/>
          </a:p>
          <a:p>
            <a:pPr rtl="0"/>
            <a:r>
              <a:rPr lang="en-US" sz="1200" b="0" i="0" u="none" strike="noStrike" kern="1200" dirty="0" smtClean="0">
                <a:solidFill>
                  <a:schemeClr val="tx1"/>
                </a:solidFill>
                <a:latin typeface="+mn-lt"/>
                <a:ea typeface="+mn-ea"/>
                <a:cs typeface="+mn-cs"/>
              </a:rPr>
              <a:t>Andy: I’m Andy, I worked on Facebook Integration.</a:t>
            </a:r>
            <a:endParaRPr lang="en-US" b="0" dirty="0" smtClean="0"/>
          </a:p>
        </p:txBody>
      </p:sp>
      <p:sp>
        <p:nvSpPr>
          <p:cNvPr id="4" name="Slide Number Placeholder 3"/>
          <p:cNvSpPr>
            <a:spLocks noGrp="1"/>
          </p:cNvSpPr>
          <p:nvPr>
            <p:ph type="sldNum" sz="quarter" idx="10"/>
          </p:nvPr>
        </p:nvSpPr>
        <p:spPr/>
        <p:txBody>
          <a:bodyPr/>
          <a:lstStyle/>
          <a:p>
            <a:fld id="{BD9338FE-90D0-4A04-9960-FCFD1AC191C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would now like to open up</a:t>
            </a:r>
            <a:r>
              <a:rPr lang="en-US" baseline="0" dirty="0" smtClean="0"/>
              <a:t> for questions.</a:t>
            </a:r>
            <a:endParaRPr lang="en-US" dirty="0"/>
          </a:p>
        </p:txBody>
      </p:sp>
      <p:sp>
        <p:nvSpPr>
          <p:cNvPr id="4" name="Slide Number Placeholder 3"/>
          <p:cNvSpPr>
            <a:spLocks noGrp="1"/>
          </p:cNvSpPr>
          <p:nvPr>
            <p:ph type="sldNum" sz="quarter" idx="10"/>
          </p:nvPr>
        </p:nvSpPr>
        <p:spPr/>
        <p:txBody>
          <a:bodyPr/>
          <a:lstStyle/>
          <a:p>
            <a:fld id="{BD9338FE-90D0-4A04-9960-FCFD1AC191C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say you are walking through the Louvre Museum in Paris and come to the Mona Lisa.</a:t>
            </a:r>
          </a:p>
          <a:p>
            <a:r>
              <a:rPr lang="en-US" baseline="0" dirty="0" smtClean="0"/>
              <a:t>&lt;click&gt;</a:t>
            </a:r>
          </a:p>
          <a:p>
            <a:r>
              <a:rPr lang="en-US" baseline="0" dirty="0" smtClean="0"/>
              <a:t>She is looking a little dull today. What if you could get out your phone…</a:t>
            </a:r>
          </a:p>
          <a:p>
            <a:r>
              <a:rPr lang="en-US" baseline="0" dirty="0" smtClean="0"/>
              <a:t>&lt;click&gt;</a:t>
            </a:r>
          </a:p>
          <a:p>
            <a:r>
              <a:rPr lang="en-US" baseline="0" dirty="0" smtClean="0"/>
              <a:t>And make a couple of improvements? And what if you could share this with your friends so that any time they look at the Mona Lisa, they can see your message?</a:t>
            </a:r>
          </a:p>
        </p:txBody>
      </p:sp>
      <p:sp>
        <p:nvSpPr>
          <p:cNvPr id="4" name="Slide Number Placeholder 3"/>
          <p:cNvSpPr>
            <a:spLocks noGrp="1"/>
          </p:cNvSpPr>
          <p:nvPr>
            <p:ph type="sldNum" sz="quarter" idx="10"/>
          </p:nvPr>
        </p:nvSpPr>
        <p:spPr/>
        <p:txBody>
          <a:bodyPr/>
          <a:lstStyle/>
          <a:p>
            <a:fld id="{BD9338FE-90D0-4A04-9960-FCFD1AC191C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Three60 is a mobile android</a:t>
            </a:r>
            <a:r>
              <a:rPr lang="en-US" baseline="0" dirty="0" smtClean="0"/>
              <a:t> application that allows you to</a:t>
            </a:r>
            <a:r>
              <a:rPr lang="en-US" dirty="0" smtClean="0"/>
              <a:t> do</a:t>
            </a:r>
            <a:r>
              <a:rPr lang="en-US" baseline="0" dirty="0" smtClean="0"/>
              <a:t> just that.</a:t>
            </a:r>
            <a:r>
              <a:rPr lang="en-US" dirty="0" smtClean="0"/>
              <a:t> </a:t>
            </a:r>
            <a:r>
              <a:rPr lang="en-US" baseline="0" dirty="0" smtClean="0"/>
              <a:t>Three60 creates </a:t>
            </a:r>
            <a:r>
              <a:rPr lang="en-US" baseline="0" dirty="0" smtClean="0"/>
              <a:t>a </a:t>
            </a:r>
            <a:r>
              <a:rPr lang="en-US" baseline="0" smtClean="0"/>
              <a:t>fun new </a:t>
            </a:r>
            <a:r>
              <a:rPr lang="en-US" baseline="0" dirty="0" smtClean="0"/>
              <a:t>social experience by combining </a:t>
            </a:r>
            <a:r>
              <a:rPr lang="en-US" dirty="0" smtClean="0"/>
              <a:t>traditional</a:t>
            </a:r>
            <a:r>
              <a:rPr lang="en-US" baseline="0" dirty="0" smtClean="0"/>
              <a:t> messaging with an exciting new technology: augmented reality.</a:t>
            </a:r>
            <a:endParaRPr lang="en-US" dirty="0"/>
          </a:p>
        </p:txBody>
      </p:sp>
      <p:sp>
        <p:nvSpPr>
          <p:cNvPr id="4" name="Slide Number Placeholder 3"/>
          <p:cNvSpPr>
            <a:spLocks noGrp="1"/>
          </p:cNvSpPr>
          <p:nvPr>
            <p:ph type="sldNum" sz="quarter" idx="10"/>
          </p:nvPr>
        </p:nvSpPr>
        <p:spPr/>
        <p:txBody>
          <a:bodyPr/>
          <a:lstStyle/>
          <a:p>
            <a:fld id="{BD9338FE-90D0-4A04-9960-FCFD1AC191C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Augmented reality allows us</a:t>
            </a:r>
            <a:r>
              <a:rPr lang="en-US" baseline="0" dirty="0" smtClean="0"/>
              <a:t> to recognize and track image targets</a:t>
            </a:r>
            <a:endParaRPr lang="en-US" dirty="0"/>
          </a:p>
        </p:txBody>
      </p:sp>
      <p:sp>
        <p:nvSpPr>
          <p:cNvPr id="4" name="Slide Number Placeholder 3"/>
          <p:cNvSpPr>
            <a:spLocks noGrp="1"/>
          </p:cNvSpPr>
          <p:nvPr>
            <p:ph type="sldNum" sz="quarter" idx="10"/>
          </p:nvPr>
        </p:nvSpPr>
        <p:spPr/>
        <p:txBody>
          <a:bodyPr/>
          <a:lstStyle/>
          <a:p>
            <a:fld id="{BD9338FE-90D0-4A04-9960-FCFD1AC191C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One of our main goals was to create an application that provides a truly social experience. We have accomplished this through significant integration with Facebook.</a:t>
            </a:r>
          </a:p>
          <a:p>
            <a:endParaRPr lang="en-US" baseline="0" dirty="0" smtClean="0"/>
          </a:p>
          <a:p>
            <a:r>
              <a:rPr lang="en-US" baseline="0" dirty="0" smtClean="0"/>
              <a:t>Three60 enables you to share your creations with your friends in two ways:</a:t>
            </a:r>
          </a:p>
          <a:p>
            <a:r>
              <a:rPr lang="en-US" baseline="0" dirty="0" smtClean="0"/>
              <a:t>The first involves taking screenshots of preexisting augmentations and sharing them via Facebook.</a:t>
            </a:r>
          </a:p>
          <a:p>
            <a:r>
              <a:rPr lang="en-US" baseline="0" dirty="0" smtClean="0"/>
              <a:t>The second involves sharing your own augmentations. After you have created an augmentation, you have the option to share is associated target via Facebook. When any of your friends looks at that target, they will be able to see your augmentation.</a:t>
            </a:r>
          </a:p>
          <a:p>
            <a:endParaRPr lang="en-US" baseline="0" dirty="0" smtClean="0"/>
          </a:p>
          <a:p>
            <a:r>
              <a:rPr lang="en-US" baseline="0" dirty="0" smtClean="0"/>
              <a:t>Three60 allows you to share your augmentations with only those who you think should see them. When you create a new augmentation, you have the option to share with the public, with all of your friends, or with only a select group of people.</a:t>
            </a:r>
          </a:p>
        </p:txBody>
      </p:sp>
      <p:sp>
        <p:nvSpPr>
          <p:cNvPr id="4" name="Slide Number Placeholder 3"/>
          <p:cNvSpPr>
            <a:spLocks noGrp="1"/>
          </p:cNvSpPr>
          <p:nvPr>
            <p:ph type="sldNum" sz="quarter" idx="10"/>
          </p:nvPr>
        </p:nvSpPr>
        <p:spPr/>
        <p:txBody>
          <a:bodyPr/>
          <a:lstStyle/>
          <a:p>
            <a:fld id="{BD9338FE-90D0-4A04-9960-FCFD1AC191C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I’m going to hand it off to </a:t>
            </a:r>
            <a:r>
              <a:rPr lang="en-US" dirty="0" err="1" smtClean="0"/>
              <a:t>JiCheng</a:t>
            </a:r>
            <a:r>
              <a:rPr lang="en-US" dirty="0" smtClean="0"/>
              <a:t>, who is going to explain </a:t>
            </a:r>
            <a:r>
              <a:rPr lang="en-US" baseline="0" dirty="0" smtClean="0"/>
              <a:t>how we solved these challenges.</a:t>
            </a:r>
            <a:endParaRPr lang="en-US" dirty="0"/>
          </a:p>
        </p:txBody>
      </p:sp>
      <p:sp>
        <p:nvSpPr>
          <p:cNvPr id="4" name="Slide Number Placeholder 3"/>
          <p:cNvSpPr>
            <a:spLocks noGrp="1"/>
          </p:cNvSpPr>
          <p:nvPr>
            <p:ph type="sldNum" sz="quarter" idx="10"/>
          </p:nvPr>
        </p:nvSpPr>
        <p:spPr/>
        <p:txBody>
          <a:bodyPr/>
          <a:lstStyle/>
          <a:p>
            <a:fld id="{BD9338FE-90D0-4A04-9960-FCFD1AC191C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During the break,</a:t>
            </a:r>
            <a:r>
              <a:rPr lang="en-US" baseline="0" dirty="0" smtClean="0"/>
              <a:t> we selected a volunteer to try out our application for all of you. Let’s give (Alex) a big round of applause for his bravery. (Alex) has already downloaded our application and added me as a friend on Facebook.</a:t>
            </a:r>
          </a:p>
          <a:p>
            <a:endParaRPr lang="en-US" baseline="0" dirty="0" smtClean="0"/>
          </a:p>
          <a:p>
            <a:r>
              <a:rPr lang="en-US" dirty="0" smtClean="0"/>
              <a:t>Let’s now</a:t>
            </a:r>
            <a:r>
              <a:rPr lang="en-US" baseline="0" dirty="0" smtClean="0"/>
              <a:t> answer a question I’m sure many of you are probably asking. </a:t>
            </a:r>
            <a:r>
              <a:rPr lang="en-US" dirty="0" smtClean="0"/>
              <a:t>How do you use our application? Let’s say</a:t>
            </a:r>
            <a:r>
              <a:rPr lang="en-US" baseline="0" dirty="0" smtClean="0"/>
              <a:t> you would like to send a message to a friend. Our streamlined creation process makes this 4-step process extremely simple.</a:t>
            </a:r>
          </a:p>
          <a:p>
            <a:endParaRPr lang="en-US" baseline="0" dirty="0" smtClean="0"/>
          </a:p>
          <a:p>
            <a:pPr marL="228600" indent="-228600">
              <a:buAutoNum type="arabicPeriod"/>
            </a:pPr>
            <a:r>
              <a:rPr lang="en-US" baseline="0" dirty="0" smtClean="0"/>
              <a:t>Find target</a:t>
            </a:r>
          </a:p>
          <a:p>
            <a:pPr marL="685800" lvl="1" indent="-228600">
              <a:buNone/>
            </a:pPr>
            <a:r>
              <a:rPr lang="en-US" baseline="0" dirty="0" smtClean="0"/>
              <a:t>To get started, all you need to do is select an image target to use as the trigger for displaying the message.</a:t>
            </a:r>
          </a:p>
          <a:p>
            <a:pPr marL="685800" lvl="1" indent="-228600">
              <a:buNone/>
            </a:pPr>
            <a:r>
              <a:rPr lang="en-US" baseline="0" dirty="0" smtClean="0"/>
              <a:t>Recognition and tracking works best for targets that are flat and have a lot of detail.</a:t>
            </a:r>
          </a:p>
          <a:p>
            <a:pPr marL="228600" indent="-228600">
              <a:buAutoNum type="arabicPeriod"/>
            </a:pPr>
            <a:endParaRPr lang="en-US" baseline="0" dirty="0" smtClean="0"/>
          </a:p>
          <a:p>
            <a:pPr marL="228600" indent="-228600">
              <a:buAutoNum type="arabicPeriod"/>
            </a:pPr>
            <a:r>
              <a:rPr lang="en-US" baseline="0" dirty="0" smtClean="0"/>
              <a:t>Draw/Type message</a:t>
            </a:r>
          </a:p>
          <a:p>
            <a:pPr marL="685800" lvl="1" indent="-228600">
              <a:buNone/>
            </a:pPr>
            <a:r>
              <a:rPr lang="en-US" baseline="0" dirty="0" smtClean="0"/>
              <a:t>This is where you can create the message you would like to send to your friend. Our application allows you to create freehand drawings, as well as type text.</a:t>
            </a:r>
          </a:p>
          <a:p>
            <a:pPr marL="228600" indent="-228600">
              <a:buAutoNum type="arabicPeriod"/>
            </a:pPr>
            <a:endParaRPr lang="en-US" baseline="0" dirty="0" smtClean="0"/>
          </a:p>
          <a:p>
            <a:pPr marL="228600" indent="-228600">
              <a:buAutoNum type="arabicPeriod"/>
            </a:pPr>
            <a:r>
              <a:rPr lang="en-US" baseline="0" dirty="0" smtClean="0"/>
              <a:t>Review</a:t>
            </a:r>
          </a:p>
          <a:p>
            <a:pPr marL="685800" lvl="1" indent="-228600">
              <a:buNone/>
            </a:pPr>
            <a:r>
              <a:rPr lang="en-US" baseline="0" dirty="0" smtClean="0"/>
              <a:t>After you have finished creating your augmentation, you have the ability to review your message in real time before uploading it to the system. If you do not like what you see, you may go back and modify it.</a:t>
            </a:r>
          </a:p>
          <a:p>
            <a:pPr marL="685800" lvl="1" indent="-228600">
              <a:buNone/>
            </a:pPr>
            <a:endParaRPr lang="en-US" baseline="0" dirty="0" smtClean="0"/>
          </a:p>
          <a:p>
            <a:pPr marL="228600" indent="-228600">
              <a:buAutoNum type="arabicPeriod"/>
            </a:pPr>
            <a:r>
              <a:rPr lang="en-US" baseline="0" dirty="0" smtClean="0"/>
              <a:t>Share</a:t>
            </a:r>
          </a:p>
          <a:p>
            <a:pPr marL="685800" lvl="1" indent="-228600">
              <a:buNone/>
            </a:pPr>
            <a:r>
              <a:rPr lang="en-US" baseline="0" dirty="0" smtClean="0"/>
              <a:t>When you are ready to confirm your augmentation, you may share it via Facebook. You have the option to post it to your own wall, or a friend’s wall. Our privacy options allow you to make sure that your augmentation is only viewed by people who you allow to see it.</a:t>
            </a:r>
          </a:p>
          <a:p>
            <a:endParaRPr lang="en-US" dirty="0"/>
          </a:p>
        </p:txBody>
      </p:sp>
      <p:sp>
        <p:nvSpPr>
          <p:cNvPr id="4" name="Slide Number Placeholder 3"/>
          <p:cNvSpPr>
            <a:spLocks noGrp="1"/>
          </p:cNvSpPr>
          <p:nvPr>
            <p:ph type="sldNum" sz="quarter" idx="10"/>
          </p:nvPr>
        </p:nvSpPr>
        <p:spPr/>
        <p:txBody>
          <a:bodyPr/>
          <a:lstStyle/>
          <a:p>
            <a:fld id="{BD9338FE-90D0-4A04-9960-FCFD1AC191CB}"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set up a Facebook</a:t>
            </a:r>
            <a:r>
              <a:rPr lang="en-US" baseline="0" dirty="0" smtClean="0"/>
              <a:t> account </a:t>
            </a:r>
            <a:endParaRPr lang="en-US" dirty="0"/>
          </a:p>
        </p:txBody>
      </p:sp>
      <p:sp>
        <p:nvSpPr>
          <p:cNvPr id="4" name="Slide Number Placeholder 3"/>
          <p:cNvSpPr>
            <a:spLocks noGrp="1"/>
          </p:cNvSpPr>
          <p:nvPr>
            <p:ph type="sldNum" sz="quarter" idx="10"/>
          </p:nvPr>
        </p:nvSpPr>
        <p:spPr/>
        <p:txBody>
          <a:bodyPr/>
          <a:lstStyle/>
          <a:p>
            <a:fld id="{BD9338FE-90D0-4A04-9960-FCFD1AC191CB}"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9338FE-90D0-4A04-9960-FCFD1AC191CB}"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37BB6B-EE1B-48FB-8575-0D55C373DE88}" type="datetimeFigureOut">
              <a:rPr lang="en-US" smtClean="0"/>
              <a:pPr/>
              <a:t>6/4/2013</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6/4/2013</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6/4/2013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6/4/2013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37BB6B-EE1B-48FB-8575-0D55C373DE88}" type="datetimeFigureOut">
              <a:rPr lang="en-US" smtClean="0"/>
              <a:pPr/>
              <a:t>6/4/2013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6/4/2013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6/4/2013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37BB6B-EE1B-48FB-8575-0D55C373DE88}" type="datetimeFigureOut">
              <a:rPr lang="en-US" smtClean="0"/>
              <a:pPr/>
              <a:t>6/4/2013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7BB6B-EE1B-48FB-8575-0D55C373DE88}" type="datetimeFigureOut">
              <a:rPr lang="en-US" smtClean="0"/>
              <a:pPr/>
              <a:t>6/4/2013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6/4/2013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37BB6B-EE1B-48FB-8575-0D55C373DE88}" type="datetimeFigureOut">
              <a:rPr lang="en-US" smtClean="0"/>
              <a:pPr/>
              <a:t>6/4/2013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2AA957AF-53C0-420B-9C2D-77DB1416566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37BB6B-EE1B-48FB-8575-0D55C373DE88}" type="datetimeFigureOut">
              <a:rPr lang="en-US" smtClean="0"/>
              <a:pPr/>
              <a:t>6/4/2013</a:t>
            </a:fld>
            <a:endParaRPr lang="en-US" sz="1000">
              <a:solidFill>
                <a:schemeClr val="tx2">
                  <a:shade val="5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file:///C:\Users\Max%20Hinson\Downloads\augment_reality_CUT.wmv"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x Hinson\Downloads\white banner1 - gradien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7974"/>
            <a:ext cx="9144000" cy="4465026"/>
          </a:xfrm>
          <a:prstGeom prst="rect">
            <a:avLst/>
          </a:prstGeom>
          <a:noFill/>
        </p:spPr>
      </p:pic>
      <p:sp>
        <p:nvSpPr>
          <p:cNvPr id="5" name="TextBox 4"/>
          <p:cNvSpPr txBox="1"/>
          <p:nvPr/>
        </p:nvSpPr>
        <p:spPr>
          <a:xfrm>
            <a:off x="381000" y="5029200"/>
            <a:ext cx="4953000" cy="1477328"/>
          </a:xfrm>
          <a:prstGeom prst="rect">
            <a:avLst/>
          </a:prstGeom>
          <a:noFill/>
        </p:spPr>
        <p:txBody>
          <a:bodyPr wrap="square" numCol="2" rtlCol="0">
            <a:spAutoFit/>
          </a:bodyPr>
          <a:lstStyle/>
          <a:p>
            <a:r>
              <a:rPr lang="en-US" dirty="0" smtClean="0">
                <a:latin typeface="+mj-lt"/>
              </a:rPr>
              <a:t>Maxwell Hinson</a:t>
            </a:r>
          </a:p>
          <a:p>
            <a:r>
              <a:rPr lang="en-US" dirty="0" err="1" smtClean="0">
                <a:latin typeface="+mj-lt"/>
              </a:rPr>
              <a:t>Jhon</a:t>
            </a:r>
            <a:r>
              <a:rPr lang="en-US" dirty="0" smtClean="0">
                <a:latin typeface="+mj-lt"/>
              </a:rPr>
              <a:t> </a:t>
            </a:r>
            <a:r>
              <a:rPr lang="en-US" dirty="0" err="1" smtClean="0">
                <a:latin typeface="+mj-lt"/>
              </a:rPr>
              <a:t>Faghih-Nassiri</a:t>
            </a:r>
            <a:endParaRPr lang="en-US" dirty="0" smtClean="0">
              <a:latin typeface="+mj-lt"/>
            </a:endParaRPr>
          </a:p>
          <a:p>
            <a:r>
              <a:rPr lang="en-US" dirty="0" smtClean="0">
                <a:latin typeface="+mj-lt"/>
              </a:rPr>
              <a:t>Lucas Buckland</a:t>
            </a:r>
          </a:p>
          <a:p>
            <a:r>
              <a:rPr lang="en-US" dirty="0" smtClean="0">
                <a:latin typeface="+mj-lt"/>
              </a:rPr>
              <a:t>Andy Chou</a:t>
            </a:r>
          </a:p>
          <a:p>
            <a:r>
              <a:rPr lang="en-US" dirty="0" err="1" smtClean="0">
                <a:latin typeface="+mj-lt"/>
              </a:rPr>
              <a:t>JiCheng</a:t>
            </a:r>
            <a:r>
              <a:rPr lang="en-US" dirty="0" smtClean="0">
                <a:latin typeface="+mj-lt"/>
              </a:rPr>
              <a:t> Huang</a:t>
            </a:r>
          </a:p>
          <a:p>
            <a:r>
              <a:rPr lang="en-US" dirty="0" smtClean="0">
                <a:latin typeface="+mj-lt"/>
              </a:rPr>
              <a:t>Project Lead, Databases</a:t>
            </a:r>
          </a:p>
          <a:p>
            <a:r>
              <a:rPr lang="en-US" dirty="0" smtClean="0">
                <a:latin typeface="+mj-lt"/>
              </a:rPr>
              <a:t>User Experience</a:t>
            </a:r>
          </a:p>
          <a:p>
            <a:r>
              <a:rPr lang="en-US" dirty="0" smtClean="0">
                <a:latin typeface="+mj-lt"/>
              </a:rPr>
              <a:t>Graphics/Rendering</a:t>
            </a:r>
          </a:p>
          <a:p>
            <a:r>
              <a:rPr lang="en-US" dirty="0" smtClean="0">
                <a:latin typeface="+mj-lt"/>
              </a:rPr>
              <a:t>Facebook Integration</a:t>
            </a:r>
          </a:p>
          <a:p>
            <a:r>
              <a:rPr lang="en-US" dirty="0" err="1" smtClean="0">
                <a:latin typeface="+mj-lt"/>
              </a:rPr>
              <a:t>Vuforia</a:t>
            </a:r>
            <a:endParaRPr lang="en-US" dirty="0">
              <a:latin typeface="+mj-lt"/>
            </a:endParaRPr>
          </a:p>
        </p:txBody>
      </p:sp>
      <p:sp>
        <p:nvSpPr>
          <p:cNvPr id="6" name="TextBox 5"/>
          <p:cNvSpPr txBox="1"/>
          <p:nvPr/>
        </p:nvSpPr>
        <p:spPr>
          <a:xfrm>
            <a:off x="1143000" y="3581400"/>
            <a:ext cx="4267200" cy="369332"/>
          </a:xfrm>
          <a:prstGeom prst="rect">
            <a:avLst/>
          </a:prstGeom>
          <a:noFill/>
        </p:spPr>
        <p:txBody>
          <a:bodyPr wrap="square" rtlCol="0">
            <a:spAutoFit/>
          </a:bodyPr>
          <a:lstStyle/>
          <a:p>
            <a:r>
              <a:rPr lang="en-US" dirty="0" smtClean="0"/>
              <a:t>A Social Augmented Reality Experience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a:stCxn id="5" idx="2"/>
          </p:cNvCxnSpPr>
          <p:nvPr/>
        </p:nvCxnSpPr>
        <p:spPr>
          <a:xfrm>
            <a:off x="3352800" y="2286000"/>
            <a:ext cx="0" cy="4206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5" idx="2"/>
          </p:cNvCxnSpPr>
          <p:nvPr/>
        </p:nvCxnSpPr>
        <p:spPr>
          <a:xfrm>
            <a:off x="5448300" y="2286000"/>
            <a:ext cx="0" cy="4206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7" idx="2"/>
          </p:cNvCxnSpPr>
          <p:nvPr/>
        </p:nvCxnSpPr>
        <p:spPr>
          <a:xfrm>
            <a:off x="6404610" y="2286000"/>
            <a:ext cx="0" cy="4206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1" idx="2"/>
          </p:cNvCxnSpPr>
          <p:nvPr/>
        </p:nvCxnSpPr>
        <p:spPr>
          <a:xfrm>
            <a:off x="7349490" y="2286000"/>
            <a:ext cx="0" cy="4206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3" idx="2"/>
          </p:cNvCxnSpPr>
          <p:nvPr/>
        </p:nvCxnSpPr>
        <p:spPr>
          <a:xfrm flipH="1">
            <a:off x="8382000" y="2286000"/>
            <a:ext cx="3810" cy="4206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19" descr="https://s3-us-west-1.amazonaws.com/teamepsilon/targets/c0dd191aa7cd485692888292c05421d7/target.png?AWSAccessKeyId=ASIAJDNRGUYOVYGTET6Q&amp;Expires=1370324385&amp;Signature=9MpDU0OpEBMi0a2F4SrdbcvXWAU%3D&amp;x-amz-security-token=AQoDYXdzEMv//////////wEawAKJ32JVW%2B%2BeoSIVIarLmW9NoDOcSnBON77QTPyDGj1rKCioTpPcePBRbPLQdgo%2BW30KetaP89zMgHa/9b6zetuqqAajwUSPe9TO0RfXPFW28d3H6gPjNEfWTNv06npj3mEwLN3WopFUlxnm8OQCbzGMkV04zCz9ZWcCw%2BHZjanOVWV9kqSUTijdXN14sXCnxqGZycHZMNaQUJDZcU0kzZt4TsGSm6Xc32rRIhY7u3NXqnAkCufOyaMrWmYz5D65o0IGnFABvbZGxrAIkrKOS1Ta0qZ3rs0h0eeZ6wxE53mtnjQ2c0FIYmZ4jZ44juWUvGm9j4llCj0li5//wPmEUBzBGdcUt%2B3zvPB%2BGlWLp1MdsXaxiHSt8fRYkeEKqT/KkwdoGSndW4l%2Bu/QQ4CQk4bQfMnd4NnEJuBm3RCwgV62ayiDdkLWNBQ%3D%3D"/>
          <p:cNvPicPr>
            <a:picLocks noChangeAspect="1" noChangeArrowheads="1"/>
          </p:cNvPicPr>
          <p:nvPr/>
        </p:nvPicPr>
        <p:blipFill>
          <a:blip r:embed="rId2" cstate="print"/>
          <a:srcRect/>
          <a:stretch>
            <a:fillRect/>
          </a:stretch>
        </p:blipFill>
        <p:spPr bwMode="auto">
          <a:xfrm>
            <a:off x="304800" y="2415483"/>
            <a:ext cx="2560320" cy="3918261"/>
          </a:xfrm>
          <a:prstGeom prst="rect">
            <a:avLst/>
          </a:prstGeom>
          <a:noFill/>
        </p:spPr>
      </p:pic>
      <p:pic>
        <p:nvPicPr>
          <p:cNvPr id="44" name="Picture 21" descr="https://s3-us-west-1.amazonaws.com/teamepsilon/targets/c0dd191aa7cd485692888292c05421d7/85.png?AWSAccessKeyId=ASIAJDNRGUYOVYGTET6Q&amp;Expires=1370324428&amp;Signature=ATmaxx5xI3D5LsS97JZ7Zi/BRIY%3D&amp;x-amz-security-token=AQoDYXdzEMv//////////wEawAKJ32JVW%2B%2BeoSIVIarLmW9NoDOcSnBON77QTPyDGj1rKCioTpPcePBRbPLQdgo%2BW30KetaP89zMgHa/9b6zetuqqAajwUSPe9TO0RfXPFW28d3H6gPjNEfWTNv06npj3mEwLN3WopFUlxnm8OQCbzGMkV04zCz9ZWcCw%2BHZjanOVWV9kqSUTijdXN14sXCnxqGZycHZMNaQUJDZcU0kzZt4TsGSm6Xc32rRIhY7u3NXqnAkCufOyaMrWmYz5D65o0IGnFABvbZGxrAIkrKOS1Ta0qZ3rs0h0eeZ6wxE53mtnjQ2c0FIYmZ4jZ44juWUvGm9j4llCj0li5//wPmEUBzBGdcUt%2B3zvPB%2BGlWLp1MdsXaxiHSt8fRYkeEKqT/KkwdoGSndW4l%2Bu/QQ4CQk4bQfMnd4NnEJuBm3RCwgV62ayiDdkLWNBQ%3D%3D"/>
          <p:cNvPicPr>
            <a:picLocks noChangeAspect="1" noChangeArrowheads="1"/>
          </p:cNvPicPr>
          <p:nvPr/>
        </p:nvPicPr>
        <p:blipFill>
          <a:blip r:embed="rId3" cstate="print"/>
          <a:srcRect/>
          <a:stretch>
            <a:fillRect/>
          </a:stretch>
        </p:blipFill>
        <p:spPr bwMode="auto">
          <a:xfrm>
            <a:off x="304800" y="2286000"/>
            <a:ext cx="2560320" cy="4113659"/>
          </a:xfrm>
          <a:prstGeom prst="rect">
            <a:avLst/>
          </a:prstGeom>
          <a:noFill/>
        </p:spPr>
      </p:pic>
      <p:sp>
        <p:nvSpPr>
          <p:cNvPr id="2" name="Title 1"/>
          <p:cNvSpPr>
            <a:spLocks noGrp="1"/>
          </p:cNvSpPr>
          <p:nvPr>
            <p:ph type="title"/>
          </p:nvPr>
        </p:nvSpPr>
        <p:spPr/>
        <p:txBody>
          <a:bodyPr/>
          <a:lstStyle/>
          <a:p>
            <a:r>
              <a:rPr lang="en-US" b="1" dirty="0" smtClean="0"/>
              <a:t>Creating Augmentations</a:t>
            </a:r>
            <a:endParaRPr lang="en-US" b="1" dirty="0"/>
          </a:p>
        </p:txBody>
      </p:sp>
      <p:sp>
        <p:nvSpPr>
          <p:cNvPr id="5" name="Rectangle 4"/>
          <p:cNvSpPr/>
          <p:nvPr/>
        </p:nvSpPr>
        <p:spPr>
          <a:xfrm>
            <a:off x="2895600" y="1828800"/>
            <a:ext cx="914400" cy="457200"/>
          </a:xfrm>
          <a:prstGeom prst="rect">
            <a:avLst/>
          </a:prstGeom>
          <a:solidFill>
            <a:srgbClr val="E2D7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three60</a:t>
            </a:r>
            <a:endParaRPr lang="en-US" sz="1600" dirty="0">
              <a:solidFill>
                <a:schemeClr val="tx1"/>
              </a:solidFill>
            </a:endParaRPr>
          </a:p>
        </p:txBody>
      </p:sp>
      <p:sp>
        <p:nvSpPr>
          <p:cNvPr id="11" name="Rectangle 10"/>
          <p:cNvSpPr/>
          <p:nvPr/>
        </p:nvSpPr>
        <p:spPr>
          <a:xfrm>
            <a:off x="6934200" y="1828800"/>
            <a:ext cx="830580" cy="4572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S3</a:t>
            </a:r>
            <a:endParaRPr lang="en-US" sz="1600" dirty="0">
              <a:solidFill>
                <a:schemeClr val="tx1"/>
              </a:solidFill>
            </a:endParaRPr>
          </a:p>
        </p:txBody>
      </p:sp>
      <p:sp>
        <p:nvSpPr>
          <p:cNvPr id="13" name="Rectangle 12"/>
          <p:cNvSpPr/>
          <p:nvPr/>
        </p:nvSpPr>
        <p:spPr>
          <a:xfrm>
            <a:off x="7856220" y="1828800"/>
            <a:ext cx="1059180" cy="4572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Facebook</a:t>
            </a:r>
            <a:endParaRPr lang="en-US" sz="1600" dirty="0">
              <a:solidFill>
                <a:schemeClr val="tx1"/>
              </a:solidFill>
            </a:endParaRPr>
          </a:p>
        </p:txBody>
      </p:sp>
      <p:sp>
        <p:nvSpPr>
          <p:cNvPr id="15" name="Rectangle 14"/>
          <p:cNvSpPr/>
          <p:nvPr/>
        </p:nvSpPr>
        <p:spPr>
          <a:xfrm>
            <a:off x="5029200" y="1828800"/>
            <a:ext cx="838200" cy="4572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Vuforia</a:t>
            </a:r>
            <a:endParaRPr lang="en-US" sz="1600" dirty="0">
              <a:solidFill>
                <a:schemeClr val="tx1"/>
              </a:solidFill>
            </a:endParaRPr>
          </a:p>
        </p:txBody>
      </p:sp>
      <p:sp>
        <p:nvSpPr>
          <p:cNvPr id="17" name="Rectangle 16"/>
          <p:cNvSpPr/>
          <p:nvPr/>
        </p:nvSpPr>
        <p:spPr>
          <a:xfrm>
            <a:off x="5951220" y="1828800"/>
            <a:ext cx="906780" cy="4572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MySQL</a:t>
            </a:r>
            <a:endParaRPr lang="en-US" sz="1600" dirty="0">
              <a:solidFill>
                <a:schemeClr val="tx1"/>
              </a:solidFill>
            </a:endParaRPr>
          </a:p>
        </p:txBody>
      </p:sp>
      <p:sp>
        <p:nvSpPr>
          <p:cNvPr id="32" name="Right Arrow 31"/>
          <p:cNvSpPr/>
          <p:nvPr/>
        </p:nvSpPr>
        <p:spPr>
          <a:xfrm>
            <a:off x="3352800" y="2514600"/>
            <a:ext cx="2057400"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Points of interest map</a:t>
            </a:r>
            <a:endParaRPr lang="en-US" sz="1400" dirty="0"/>
          </a:p>
        </p:txBody>
      </p:sp>
      <p:sp>
        <p:nvSpPr>
          <p:cNvPr id="33" name="Right Arrow 32"/>
          <p:cNvSpPr/>
          <p:nvPr/>
        </p:nvSpPr>
        <p:spPr>
          <a:xfrm flipH="1">
            <a:off x="3352800" y="3352800"/>
            <a:ext cx="2057400"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Target ID</a:t>
            </a:r>
            <a:endParaRPr lang="en-US" sz="1400" dirty="0"/>
          </a:p>
        </p:txBody>
      </p:sp>
      <p:sp>
        <p:nvSpPr>
          <p:cNvPr id="34" name="Right Arrow 33"/>
          <p:cNvSpPr/>
          <p:nvPr/>
        </p:nvSpPr>
        <p:spPr>
          <a:xfrm>
            <a:off x="3352800" y="4191000"/>
            <a:ext cx="3048000"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Target ID, Aug ID, User Info</a:t>
            </a:r>
            <a:endParaRPr lang="en-US" sz="1400" dirty="0"/>
          </a:p>
        </p:txBody>
      </p:sp>
      <p:sp>
        <p:nvSpPr>
          <p:cNvPr id="35" name="Right Arrow 34"/>
          <p:cNvSpPr/>
          <p:nvPr/>
        </p:nvSpPr>
        <p:spPr>
          <a:xfrm>
            <a:off x="3352800" y="5029200"/>
            <a:ext cx="3962400"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Target &amp; Augmentation Images</a:t>
            </a:r>
            <a:endParaRPr lang="en-US" sz="1400" dirty="0"/>
          </a:p>
        </p:txBody>
      </p:sp>
      <p:sp>
        <p:nvSpPr>
          <p:cNvPr id="36" name="Right Arrow 35"/>
          <p:cNvSpPr/>
          <p:nvPr/>
        </p:nvSpPr>
        <p:spPr>
          <a:xfrm>
            <a:off x="3352800" y="5791200"/>
            <a:ext cx="5029200"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Post to wall</a:t>
            </a:r>
            <a:endParaRPr lang="en-US" sz="1400" dirty="0"/>
          </a:p>
        </p:txBody>
      </p:sp>
      <p:pic>
        <p:nvPicPr>
          <p:cNvPr id="1026" name="Picture 2" descr="C:\Users\Max Hinson\Downloads\2013-05-29_07-28-21.jpg"/>
          <p:cNvPicPr>
            <a:picLocks noChangeAspect="1" noChangeArrowheads="1"/>
          </p:cNvPicPr>
          <p:nvPr/>
        </p:nvPicPr>
        <p:blipFill>
          <a:blip r:embed="rId4" cstate="print">
            <a:lum bright="10000"/>
          </a:blip>
          <a:stretch>
            <a:fillRect/>
          </a:stretch>
        </p:blipFill>
        <p:spPr bwMode="auto">
          <a:xfrm>
            <a:off x="259080" y="2133600"/>
            <a:ext cx="2560320" cy="4267200"/>
          </a:xfrm>
          <a:prstGeom prst="rect">
            <a:avLst/>
          </a:prstGeom>
          <a:noFill/>
        </p:spPr>
      </p:pic>
      <p:pic>
        <p:nvPicPr>
          <p:cNvPr id="1027" name="Picture 3" descr="C:\Users\Max Hinson\Downloads\2013-05-29_07-35-48.jpg"/>
          <p:cNvPicPr>
            <a:picLocks noChangeAspect="1" noChangeArrowheads="1"/>
          </p:cNvPicPr>
          <p:nvPr/>
        </p:nvPicPr>
        <p:blipFill>
          <a:blip r:embed="rId5" cstate="print">
            <a:lum bright="10000"/>
          </a:blip>
          <a:stretch>
            <a:fillRect/>
          </a:stretch>
        </p:blipFill>
        <p:spPr bwMode="auto">
          <a:xfrm>
            <a:off x="259080" y="2133600"/>
            <a:ext cx="2560320" cy="4267200"/>
          </a:xfrm>
          <a:prstGeom prst="rect">
            <a:avLst/>
          </a:prstGeom>
          <a:noFill/>
        </p:spPr>
      </p:pic>
      <p:pic>
        <p:nvPicPr>
          <p:cNvPr id="1028" name="Picture 4" descr="C:\Users\Max Hinson\Downloads\2013-05-29_07-26-18.jpg"/>
          <p:cNvPicPr>
            <a:picLocks noChangeAspect="1" noChangeArrowheads="1"/>
          </p:cNvPicPr>
          <p:nvPr/>
        </p:nvPicPr>
        <p:blipFill>
          <a:blip r:embed="rId6" cstate="print">
            <a:lum bright="10000"/>
          </a:blip>
          <a:stretch>
            <a:fillRect/>
          </a:stretch>
        </p:blipFill>
        <p:spPr bwMode="auto">
          <a:xfrm>
            <a:off x="304800" y="2133600"/>
            <a:ext cx="2560320" cy="4267200"/>
          </a:xfrm>
          <a:prstGeom prst="rect">
            <a:avLst/>
          </a:prstGeom>
          <a:noFill/>
        </p:spPr>
      </p:pic>
      <p:pic>
        <p:nvPicPr>
          <p:cNvPr id="3" name="Picture 2"/>
          <p:cNvPicPr>
            <a:picLocks noChangeAspect="1" noChangeArrowheads="1"/>
          </p:cNvPicPr>
          <p:nvPr/>
        </p:nvPicPr>
        <p:blipFill>
          <a:blip r:embed="rId7" cstate="print"/>
          <a:srcRect l="28111" t="20834" r="47877" b="10417"/>
          <a:stretch>
            <a:fillRect/>
          </a:stretch>
        </p:blipFill>
        <p:spPr bwMode="auto">
          <a:xfrm>
            <a:off x="304800" y="2209800"/>
            <a:ext cx="2560320" cy="4121491"/>
          </a:xfrm>
          <a:prstGeom prst="rect">
            <a:avLst/>
          </a:prstGeom>
          <a:noFill/>
          <a:ln w="9525">
            <a:noFill/>
            <a:miter lim="800000"/>
            <a:headEnd/>
            <a:tailEnd/>
          </a:ln>
        </p:spPr>
      </p:pic>
      <p:sp>
        <p:nvSpPr>
          <p:cNvPr id="1029" name="AutoShape 5"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1" name="AutoShape 7"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3" name="AutoShape 9"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data:image/jpeg;base64,/9j/4AAQSkZJRgABAgAAAQABAAD/2wBDAAgGBgcGBQgHBwcJCQgKDBQNDAsLDBkSEw8UHRofHh0aHBwgJC4nICIsIxwcKDcpLDAxNDQ0Hyc5PTgyPC4zNDL/2wBDAQkJCQwLDBgNDRgyIRwhMjIyMjIyMjIyMjIyMjIyMjIyMjIyMjIyMjIyMjIyMjIyMjIyMjIyMjIyMjIyMjIyMjL/wAARCALaAd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wHmjNLRQOyYgFBooFO4N2EpcUGkouJMMUUUUXHYMUUUUXAKWkoouK4tJS4o6Gi47hijBpc0maLDshOaWkzRmixOgtFJmjNFw0FoooouOyClFJS0XCyHUUUVVxWQop4pgpwp3FoPFOpopwqkS2iRKsLVZetWo+RWiM20WYutacDYFZkXWrsbYFbp8pgoNlmaYBcVlzy5JqW4l5NZ8kmamUuY1jBoZI+arscmnO1RZzWL5lsbJXQE80jGmseaaTU3kMWlpoNGam7e415jqM03NGaYNRFNJQTSDrUPcaURTTc0402qFaIU4U2nUgtEKUGkpRSBqI7PFANIelApoSUSQHilU03tSrTHK3QmWpB94VEKlTk1SJTO2+HR/4qe1/3xX1JB/qE/3RXyx8PD/xVNr/AL4r6mg/1Ef+6KGcs3qfCfU4rTtdME0G89az0wWrp9NhLWLEGuScrHuYTDxnuZL6Xg9ajOme9axgmJOM0jWs45wazVQ7Xg6d9TJ/s0+tB04g9a0TDMTjBp4tJyehp+0B4Slexmf2Y1L/AGY1bHkSqOQaVY3J6UvaGn1OkYv9mNSnTDgYrdNrJjoaieN0xkUe0F9TpGOdLNL/AGS3rWyIJZBkA0428qjkGj2gvqNJsxf7JY9xSjSDjqK1CGQ85pMnGc0e0N1ltNozP7Hb1FKNHPqK0d7etLvb1pe0ZH9mRM/+xT6il/sT3FX97+tKHf1o9oxf2ZEoDQiR94UHQm/vCtESP/eoMkn96n7QP7MiZn9iMD94U5dDY/xCtDe/c0vmuOhNHtA/syJR/wCEffGdwph0N/UVqLNKe/FO8xvWj2gv7MiY50WT+8KX+xX9a1d7etL5j+tCqE/2ZEyf7Ff1p39jv61qiR6XzGqlUF/ZkTL/ALHf1oGkSZ6/pWqJWpyyNmrVUiWWRMtdIkz1qzHpEvHP6VoK5zVhJGrRVTJ5ZEopo0wIIHH0qx/ZUx6fyrRS4cLgn9aia9ZDgNz9a29pc5Z5eodTNl0S4cn5Sfwpi+FLyY4Xj8K0xe3G48kCoW1u4hfAlYfjUOdiI4RS6i2/w51K6bCkf981bf4T6uoyOn+6aji8VajGf3dw649DVn/hNNZPH2uTH+9WbxNtDX+y5PVMz5/hjqyMPlOPXbWVd+B9RtTgqT/wGujfxlqpGDcOf+BVUk8Q303LyMfxpfWGy1lrW7OcPhi+XrE35VXk0K6T+A/lXSHWLl+Nx/OoZNQmbggfnR7Vsv8As9dzmjpk69UP5Uw2E39w10f2hz1UUnmbuwqHVLWWo5w2E/8AcNJ/Z8+eEP5V0Rc+goEhU5wKPalf2ajnv7PuP7h/Kl/s64/uH8q6Lzz/AHRS+ef7ope1J/s1HN/2fcf88z+VL/Z9x/zzP5V0Xn/7IpfP/wBkUe1D+zUc5/Z9x/zzP5UCwuM/6s/lXRmf/ZFN8/8A2RR7UX9mnPGxnHVD+VJ9jmH8JrozOD1UUgkU/wAApqqJ5ckc99lm/umk8sxj5xzXTxBHkUFRg1m69CkFyiqOq5q4yucdbD+y0MxRkj0qVeKiXOFqVK2icdjsPh6T/wAJPaH/AGxX1Tb/APHvH/uivlb4fn/iprT/AHxX1Nbn/Ro/90VbOWa1PhhOGrttBhDWJzznFcYFwa7jQTiw/KuCqfQYPSLZsW9hGIwxAxTzBbOdgABqSKdRCENQEKs+4GudbilVb1K01lGs6qAOT1q8LSGHaGUHNRPKpnU46VO8wkI4psFUb1CaxgaMlQOlZ8VtEGJI6VoCbCMpHaqkbD5wR3oB1pkqm1OF281Be2sG0MoFJsUENz19KSaUFRxxkVSSJVaRahtIYo8sAeKctvBOThelJLMvlgD0qGCYxvgDrSZdOtJyMfWLdYXwBWTjC4zWzrMm+TmsgipR7tBXiNGKUgUYopt9joVtmGMUClApTxSVyZJx1YmDS5oHSjFVytgmnrcMUgHNKB1pyjB5pckiHJX0Yo4FJQx9KAKFFlpK+rFHNOAPamEGnrkCq5SZ2T0Yc0uD3pDuJzS5JPNCixWW6YdKkXpUZI3YqVc4xirjHuc1SrGPUep5qwlQxxsT0q2kL4+7WnKjkljILQildUyeazLeTztRC8kZrTu7WVkOAax7SOSyvhK44BrdcqPHr1JynbodddxxWtpuIwcdK5CR2nuSVGBmtDV9ZF08canAJwa0LTSUeFHHUipnZijeL0McR8Dg0jPs4xiumGlKD0rF1mxMQJQVEVBndLEVIRsihFJ5rbQMmrYs5iQNp5rK025WC4zJ2Nd1alLiASqo6USSWxgsRVluznTYTLGz5AwM9KyxKTKVJ6Gt3XL/AOzRsijrXNwgs289+amWqOnDVJORezlaQDFIOBS1i0e1BaBxSYpaKLaAxKXNGKMVAhOKXijFGKCReKTApRRTAOKcDTaUdKaIZPBkzKPeoPEgU3cRx/yzxU9v/r0+tQ+Iv+PiL/dFbUzzMajHC/dHpTgtIvUVIOtdUDxjqPAB2eJ7TP8AfFfVVtzbR/7or5U8DceJ7T/fFfVFqf8ARYv90Vo9jkqSsz4hxk13Ggxj+zxn2riAcYrutH+XTA30rzqrPocFHmjI24rQNGD3qQ2K9c1XttQReCakl1SNAcGuZPUv6tJoqymOC4+boaim1CGNxtINZ99eCeTj1rPbJfNdEUmjndCqnZI6IX0RUk4B96Yl3AsbEkZzWFI54oLZFWooToV+xsLqcR+XbmnvcwSqAuM5HFYCttanRy+XLupTsgp4eq37yOxWCN0Bx2o+zIpyB0FY8OsBUAJpZdYBXCmsGzrpYZplDWcefgVlmp7qczSZqHGaD2aK5UNooxzimuQlXTjcdaaguYcSAOtCHecLyahjSS6nCxjjNdXp+jRxRhpBzWkrI8erj5TfKjES0lKg7DSSQSIMlDXY/Z4VQdABVeS2hlOMioUrMzVao9jkooZXbhCaLuN4EyylfrXYx2UUa8CsDxNtEAArVSTMnWqJ7mLC+VJNPWQFsA5NURLsiXmtDw9bm9vCSOAaOWxc8TUasmTLDI38BqaOylbqprqRYRRr709bdFXdjpUXVyXWq8pxF15ltJtYEfWmmTC5PpWt4itsoJR2rBkfNtnuBit4RQRxFXksFvP5l2Fzxmu0s9NjlgVuDXnsTmL5+9egeGZ3ns8tTqJRRyKpOUrMvx6fEn8NPYW8XytgH3q05worjPEd9LDcDae3rWdN8xpVjFK7OpWOGVTswx9qzrzTI5VORg1n+GL2W4dtx4rpZVUqeeaznNp2BQ5lc821OyNneEngDpXS+Gr1rlQrHheKpeLYgsSP6k0/weB5TH3rWV+S5EFdnYEZYn0qjeWqTo270qxJMsSnJ60AiSHI5rkhJ3udEldHnOrWL21wSFIUnrXZ6E3/ABKl5yeKbq9ilzbnjmp9Nh+z2QWt3O5ChY57xMoMqc96yYmxxWt4l/1qH3rGiqnsb4XWbLQOaf2pi0+sWz246IKKKKBC0UlFIBc0ZptFBI6jNJ2pO9ADqUdKSlHSmiGTwHEyfWoPER/0iP8A3BU0IzKtReIl/fRf7gremebjTHXtUinmmKBinjGRXVBHidTqfA2P+EntP98V9T2uPssX+6K+WPBGP+Ens/8AfFfVFrj7JF/uitJbHJV+I+IQM4rutK/5A35VwykZruNJ/wCQT+VeXW0PqsttZruQMxVjzUErsec1LJ981C/SudI9qMIxViM9OOtNJNL3NNNVdi5bPQTJajOKUUhqrsoQ03k5p1NNO7JUV1FXkHmm5wDzR0pKmxXLEXjGaA3FNpe1UgVhGOOapTzEsF9eKsXL7UHNVbGI3OooOoz0rogrRueFja7lUcEdb4d00RRCRxk9a6ByFXceFFMhjEdsgAxVbU5vLtWwe1YyvUdkcseWCuzn9c8Q+TK0cR6VkWniGdZgXJwTWbdBp5mcnPNVXyrD2rp9jaNjmWItM9Wsblbm0V+5Fc/4oAEOaoabrotLXYTniquo6mb1fUUUqLTuxV62mhkyOTEAK7fwnZ+RZtORyTXFQoZ7uKMDgtXpllCLfT0UcADkU67V7IeG5n7zK99qIguYlJ4ZsVpph4QR/FzXC69eFtUTb0Vq7PT5PMsoj32iuSUXF3OyU7lLWIA9oV9q4ojazK3QV6Hcxh4WB5OK4TUYvIumBHWuqlK6OdycZXMyUDfx0rvPDAIs+K4Qn5q73wzxYZ96Kz90iDvO5uSMAgz1rkNd06W7uRsBxXXyAMQKpTSQxSfMRXPRnys6K0FNGZoGmmyDbvSthyFRmY96qvqVtEpIcVg6n4hBBSOr5HUlclTVOHKyj4pvBNIsSngGrnhAYjce9cvdSvcSFz1rq/CQzbOR1BreppCxhRd2aOtytDbswPQVHoOpi5iKMehpPEZJsHx1xXH6XfPbTgZ281z06V4m7lZ2PSpYwwFIy7YuKis7pbm3U8cCp3PHtXPK8Z2NUro47xKf3qD3rIirU8RsTP071mwjgGu2fwIrBL32WFp9NGBT+tc0tD2lsJRS4pCaSdykgooBpCaNRaBRSHNKAapxaJ0F7UnelINAB9KQnoLSik59KcKpByXVyaD/AFy/WofEnE0X+4Knt8een1qt4k/4+Yv9wVtTPJxpkITUg61GCBipV6V1R0PF6nTeCM/8JPaf74r6otf+PSL/AHRXyx4JP/FS2f8Avivqq0/49Iv90Vo3oclTc+Hg3zV3ujjOkflXn6nL16BopzpGPpXmV9j6nLHqVpPvGq71ZlHzGqzDmudHvEZph61I1Rk80IGgoopKoQtNPWnZpDmmA2kNKSaTr1oExvelPSgikJ4px3Ik7K5QvZPlAq74WUSakM+hrMvSdwFaHhSTbqgHsa7JK0ND5mcuauz0PPy49KyNaOLJjWx6+4rJ1WMS2ciniuTDv39R1l7uhwQOCfrULx5OamKncQeCDSN2HevYnblPIcm5WRDHES/tUzDy8git+w0YSQJK2ear65Yx2SqVJJYd6wckkbSpSVmyHw5bfab5XxwpzXfSKRAUFc54StPLtWnI5YVu312lvFvbjFcc5XmejTsoGHNogmuN7+tdBZReTCqdgMVz83iWIngDir2kat9vYjAA9qistCoNGxIuVIrkfEVttcSAdq7BuKxNZtzcwMAORVYaWupliI+7ocK/avQfDY26eK4gWjyXAiUcg13+kQG2slVuvFaV5GVCHcuSMea4PxDezpdEITiu6nIA4I5rldY05ZCZc80qCTNa8uVHLtdzNxuNNAYncTTyAD0pHOBxXoqCieY6jkxhVnk2r1biu28L2klraNv4ya4q0lVLxWcnCnNdcviOBIAo4x6CuWu77HXQ0NPUbYzo6HoRXD6tZ/YpAV61uS+Jd7ZAFYOqXjXrhuw9KzpQdjWpNJmx4e1chxC7YzxXWPdQrHneK8tiZ0lDR5zWtE17cADLUp0U3cI1XYua9cLJL8pzVGEHAqV9MuX5bP40ptpY8KBk05R92xthq3JJsUY9aeHAOM1LHpssgBPFV9QtmsmXnOfWoVPmO6WNSRYBDCk281TS5YEDFSee392k6LWwRx6tqWQopCtQi4b+7THuXH8NR7Cdw/tCmWxinYFU0uskDHJp/nMQfl7050alh/2hSLBxSDFQmWQdE4pVmbutJUXbUTx8XsWBj0oKg1GkwJwwxUuQfumhx5Teni1LQWBMTofeq3iQ/wClRf7gqzBnzhu9aqeI/wDj5i/3BWlJ3OPGmR6VMn3ahB6VMvSus8TqdN4KP/FS2f8Av19U2h/0OL/dFfKngvjxLZ/79fVdmP8AQ4f9wVp0OSrufDcZ+eu/0U/8Sk/hXn6feFd/ov8AyCSfTFebiNj6fK9WRyH5jVdzU8n3jVdua5UfQJoYTUZ61IRTOpqhyauJRTtho2EUXRNxtGaXBoCk0+ZDY0mmnrUhQik20J3FYZTSetPYGoWJGapXuZz21M295GaXRp/Iv0bPekuslMd6poxjdWHUV2rWGp8pV92s2etwt5sQYHjFV7tMxketZGgauklsI3b566Aqskec15+sJ3OlWnE4LVNPkjnLxqcVDZ6ZNc3SZU4Fd01mkmQygjtTra1it8nAFdTrtqyOb6tyy5h1vEtvbpGR0rkNa8zUdUSBASoP9a2ta1iO2t2VW/eHgViaTqMKh5Jz+9LZFJc7V7GlSUXodfp1v9ls0hA5Aqlqdu10jR46VUm8Rwrgq3IqhN4kDBtvU1MIScrjm4xikmc7NbeTfGJvWu40Wyt7OFZN4yRmuDubpprvzSO9XU1S4KBULcVvUhdGMZ6noTXsAJy4qlcanaruG4Hg964gXN7K2Pmps6XKJlieamFNouc01qaFrfxJqrynG0GtabxOqnK9BxXILG2M85NKY3HGCa29ldanP7ZRehv3Hid3+7mqU2sTTrjPWsoRnPIqRVC9aunRsZVarkOY1G5JFP6nineS3pn6Vu2jCKZUw+cgcUEMavrZyMDxwKebB1Xdg1CjF7mvNJbFARk8NU8UW9hGBnNLJEyEhgRjpXRaBpYkAmkHFKo4QWg4KU3qGm6ABtd1rehsYouiVdCBQAg4oBBznAxXmyrNvQ9OnRio+8VZLXf90VX+wjfytOudUgt2ILHIp9nqUN0cKefehTnbYSjC+4/7OFXA4rmfFCMiqw5xiuukAI61zniJVFoSeRkU6FV82pNWlpcwdDh+2XAVvWup/sRAe1crpFylpdKScDNd1a3SXUW5Dmta05J3RlTpp6FFdFj9qSTRYvQVrgVDNIFUknpWMas2zSVCKOR1q1SyVZIxVjw/AL+BmcdDVPXb2O4OxDnHXNTeH9QS0TyjwWNdLlOxg4QudAdLj9BSjSYsdBV6Nt6A+tObgda5lXlezN1QVrmRNpUKjcMcVzzu0d7sXpXQ6nex20ZDMcmuWilMl2X7ZrV+8iqCaloayH9+n1qn4jP+kxf7lWo2BnXPXNVPEfNzF/uCimrM6cY9DIB5FTL0qFQcipVFdZ4vU6bwYf8AiprP/fr6ss/+POH/AHBXyl4MH/FS2f8Av19WWf8Ax5w/7grToclXc+Gl+8PrXf6Hzo7/AFFefr94V6BoP/IHf6ivNxOx9RlH8RkUowTVerM3U1WHWuSJ76VrsAuTQ21Bk0SOI1zmqLzGV9orWMGzjr4ynB2Zb+0JSeeG7U2K0JG4mpGhVRxXQsOup5zzSKeg0sDSGdEFVZmZOgNUJZm3d6uFCEnqKpmba0NN7sdqhN0c+lQ27q45qd7cyLlVP5VUqEVscazOq5WJElEg4qOQVAA1u2GBH1qbO9c1zyi1se5h6yqQ94pzrkVmyghq15BxVKSLca2pyfU8rG04p6EVrdyWzgqa6ix8TbUCu1coYilM2kHPIq5UoyPPjVcD0FfEkWzOf1rNvvExcFYuprlFdsHk1f0a3W7utjVn7FR1K+sOWhXuZrm5bcwY56UkVpcnojV2w0ZFIwgNW004LgCNaTr20BU3LU4mLSrlzkhqW70uW0iEj8A13hsyo+6tYHiWRWtxECMjHSnCo+g3TvuUtJ0ZLyHzTWvHotumMR81B4avoobTyn6+9dVFtkQEKuPWonNounTTMOSzS1hLqg4Fc3eX4lcoRyDiux1ggWzADt2rzqVCLhjk/erSnUdrkVYpaHQWumtPCHC1dXRCRytXtClQ2ag4zWyAAM4qJ12hU8MpHKyeHtwyKwtRsXsjyK9HdD1FYWs2IniJxzirp4l7DnhlE4HzTuNdT4atFvg28dK5eeEwzEH1ra0PVPsMoX+9Vyk0rmUEm7HXppEIByBk09rGFExtHFWLecTRo/rVa/n8tGI9K5lVblY63RSjcxdVtY5ZYVRRy3Nb+n2wt7VVxXN2E7Xd8A3RTXWjoB7U6kraE0oaiuQoFZuqXi2kBbOCa0G5Vs9hXJ+LJSIVUE9qypq7NK+iMS9vjMxIaorLUJba5Ubjgms45BHNAy8ikdq9Bx9089PU9Rs7hZrRWLDOKyPETxGwK7hncKx7bUpIrbbu6D1rNvNQkuZNhPFY06HvXN6lf3bFPlZMg9K7TwrKZLdsnvXGuAHIrr/CIxav/vVddaEUHqdMeBWdfSYik/3TWj1FZd8pKOPUGuSna51VG7HASuXmYk96ls2P2lAD3FPl06TzWwDTrSxlS6QlW6jtXc2rHEk7nodoP9Gjz1qSU4qO3ytvGDSzHiuB/Ed0fgOS8SSEyRgetULUBOTVnxA2LhPrVWM5UV0L4S8IveNGBt06H3qDxF/x8xf7gqS0/wBYtReIT/pMX+4KKRWMMoHkU9TUY6ipFFdR4/U6XwYf+Kls/wDfr6ssz/ocP+4K+UvBo/4qWz/36+rbMf6FD/uCtOhyVdz4bXhxXe6DxpUh9xXBj74rutCP/EpkHuK8zE7H0+V6VWMmbJNRFwqEmpCMOc9Ky7+42napqKNO56uKrckGyC4uS8m0VYtNsQ3E81nIQMuantEkupwidK7klBHzE5+2nc2Yi87gIK1YNGaX5nq7pmmLbwqXHzVpAbOB0rkqYjojanhIvVmV/YkJ4YCs+88NRsrGIc10rOopAwYdKxjVknc1lh420OKsfDssdzl/u59K6Q6dDFAAAPetFYxnNQXP3D2q1Wb3EqMInH+IwiTIFxwazklG0cV0N5p322fnnFLBoiJnIzitlNWKU2noc4UaU/Kpp6abM/QGuti0uNf4P0q0toidhUuqlsRUUpPU5JdCkPX+VPbQAV5FdgIE9RSmBSKn2zIdDQ8/udFeHBUcVBpTNY6hvcYFegSWiuMFRiuc1rTRHG0iDGDW0KvMrGcqShqdLY3S3cQYVbxzXPeFHJtSCeRXQnrXFV0kd9GziQ3DYrznU5ydSlBP8Rr0ScZYV5trSldSlI/vGuvDo48Q7bBHKY8EV6Do8pk09D9K81VyYxXonh1i2nr+FPFJInCtyZdvUDjBrzrUR5WoSAepr0e4BL4rzzWF26m4+tXhkpRFiE0y1pF6yXEK5P3q7+Ni8Qb2rzPTj/p0I/2q9Jtz+4Ue1YYiKTNsPKyH9ahlj3Aj1qXODSt0rng7HROPMcH4i0zZIXUVhxAh09civRtSshcwPkc4rgby3a2vlXHG7+tehTkpxPPqU3Tkeh6X82moT1xVTVuLNqt6Z/yDk+lUtZbFk1csUlUOu7dMyPD43XR+tdgOhFcR4dmxe49TXbHgZp1/iJobDCMJXJ+KVLRg11r8xiud1+DzLZj6UUdwrnC5zTUOJCaUcbvakXGfwr0OhwWsP813BAzUsFvNK4wprY8P6at2rEjNdHHpUcAztFZSqcpcafMcLOjQSFGHWuz8KLts2Pqa53xFGI7sEDvXTeGl/wBAz71nUlzRuaQjyyNwcZqJog5OamPAqjdXgtwSTXFG9zsk1YeLKEc4FOW0hB3BRWKfEcPIBp9pr8c04jHet5N2MI2ub3Hy46VFc/c/GpVOcGoJzlD9ayRp0ZxevHN+B71DGPlFO1s51Mj3ojHyiupfCaYNe8XbX/Wp9aq+Imxdx/7tWrfiVPrVHxIc3cf+5RSKxpnK+WFTxt89UhwwqdG+f8K6jxTq/Bhz4jtP9+vq2y/48of9wV8n+CjnxHaf79fWNkP9Bg/3BV9Dkqbnw2p+cV2+htjTH+orh1++K7XRQf7Nf6ivOxJ9NlT/AHo6ZvvZ6Vzt226YjPFbd42yI1zztukJNaUNEbZnP3rIa5J+Qde1dp4Y0pUgE0ifN2Ncpp1ubm/RRyAa9PtolgtERRziorzPNw9Nbkh+YAelRM+M89KlHCknqKw9avxZWzNnk1ywhzM65yUUQ32vQwMUBGR707TteiupVjLCvP57lriV3Y9aksbhre6Rwe9dPsrI5/a3Z6yMB8j7pqC56kGk0+b7RYJJnnFNuCM5z/CawjH3jabXKYcuoi2vwucAmughZJYw6Dg9a891KUveFgehrtdBk36cuT6VdVWWhnSd2aQ6H2rO1K6a3ti4bBzWkeM1z3iXcNPYj1qaMbvUutotDIl8QSQyffyK6fS71b20EgPPFeXmQsCDkmu98JxutiS2cZratBJaGNGUm9To8biAOlZeqQh7OUY5Fap+UAis3WpkgsXORk1hQTub1mrGR4UOBKp6j/Guorj/AAo+bmb3H9a7A8YorLUdLYgm++K8819dupsOxya9EnGMGvP/ABKu2/B9Qa3w5zYhGPGcxnNeheFpN1hj0rzpeF+td54RfdasPetcRsZYbfQ35uhPevPde+XUM9zXoMo4NcB4kXbfD6Vnh20zfEL3SrpxA1GDH96vSoTiBfpXmemc6lB/vV6ZHxAPpU1tWGFXcjNwqKzN2qdSGVXH3SKwtamMVi7L1xVnQr4XdmqM3zAVi6btdG8ai57GlIMoMdT1rmdd0wSTxvGvORn866nGSaiaFZCdwp058qsTVjzMhsFKWYVuwrI19ytg5Hrit1V2IRXPeIzjTnP+0K0hrK4qmkDnNIuPJv0OcDdXoyOHhV+oxXkscpjlVwehr0jRb1bqxVc/MKqvHW5hQloaXb2rOv4BNEykcEVpcYAqtcxMy/LXNTnys6Zx5kea6hZtaXDDadhNVETzJAo6mu6vdOWcEMvNV7Tw9EJQ57V6Ht48pwyou5b8NWRtYMuOorbmACEds5ohiVIgqjpVbUZxBbMzHBFcsW5yOpJRicR4jk3aiy9VBrqvDf8AyDhgcVw97N595I57133h9QmmqPXmtKukTBazuaTcqK5/Xcizds85xXQN8qg1zPiCQmycD+9WdGPMzWs7LQ4lSd/XvWpogJ1NRWbsIwcVq6CpOoqa7ZxSWpxwm7noqjharXXyofrVlQflNU7tjsP1rgi/eOt3scRqx3aq/wBami+6Kr6lk6tJ9asR8KK6L6HVhdGW4APNWs7X2Ju09lrRhP7xay9c5ul/3adIvMvguZvdalQfP+FR4+7Uyj5x9K6jwZfCdN4L48SWmP79fWtj/wAeMH+4K+SfBn/IyWn+/X1rYn/QYP8AcFX0OWe58MJ98V3Ohj/iWP8AUVw0f3xXc6J/yDH+orz8QfSZWvfKepNhDXPfeLHpit/Uz8prAPG761VJ2iZY+V61jo/CFt5108h7Cu8AwR6CuX8IW+22MnrXU965Kz94uirRI5u+OAa4Pxhc5lSHtiu6uDgV5t4pYtqKj0BrbDoxxDMVsYGKEOJRn1pmePpTsE813NJo4k2md/peswW+niNnGcVDc+IoRnHzcEcGuJDyYxk4pjMcjk1hGnqbyqaF+abzJHIPWu68LNv008/dIFeeKy4ruvCMmbJ1H94VGIjZGlB6nStzxWRrcPnWbRDqe9a+3jNQzQiQc1xQm0zrmro4Sw8PM8u6Q8Z9K7axthb2wjUYAqSOCMfdAp7kouBWtSo2jKnGzIbu+itkJdhx2rh9c1r7WTGnT611F9afalIORmuU1TRHgUugJrTDsjEJlvwjKBdyDPUCu4J3Y9q858Mv5GpBWOMkCvR2AKAj0qK+5eHehDOd0fpXB+KUIuEftjFd5cf6jjrXOavZC+jC4+YVVCVia8LnEcAqBzXb+Dv9TJkfxVgr4el8wAfzrstDsPsNoQepNaV53RnQhZmjPwu6uD8UL/piH1Wu8lXMea4DxNIHvVA7DFPDK7KxD0KGkfNqcH+9XpyEeQB7V5nomDqcP+9XpajEQNZ1naRWFWhz3iAhbJ/Qg1gaBqBt7sZPy9MVveJ8CxOPeuIgk2SBgcEGtoK6Oecmqh6zC4kQEU48nisXw7fi4g2secVtEYbNcVWPKzuhLmGScjjvXM+J226ey+4rp3+7XJ+Km/0Qj3FbUO5nX2scYMnIrf8ADupfZJ9r8g1z4JVqmTIIdWwa7JR5kcMZcrPVbeZZV3g5BqUnFcLputvBtVzxXR22tQydTXDOi7nXCsjS8pGbJxSrCqHIGaqtqVvj71UbrX44UO01Hs5M0dSJrzTJDGWLAYrjtc1Q3R8uNsD1qjqGvSXBIUkCslZ2ZgDzk9666VPlWpzValyVbeSaRUUHk9a9G0yIx2Ma45AFZejWUJtVkcLnHetpZ1UbQVAFTW95aDo92TOCybcVg6paGSBk981rG7QdXH51WnuIXRsuOnrWdG8Wa1GmjhZFAfYRgitzRNOZLlZT0IzWFfSK2pkg/LmuytNRtYbaMbhu210VpNo5IRVzbJwRzUEsQZTzWc2u2yrywzUDeIrccZrmjB7nTKVlYy9a0/ZK90Dx1xVO3bzYdw4x2q5qesQ3NuyL1IqhYH92fTNa9DfDvUvQAllPSsrWWzdqP9mtiLkj2rF1j/j8H0q6RpmP8MqL822pV+9moU7VKDzXUeHL4TpPBv8AyMdof9uvrWxH+gQf7gr5J8Gn/iorT/fr63sD/oEH+4Kvockz4Zj++K7nRB/xLH+orhk+/Xc6Kf8AiWt+FeditD6XK92zN1X7vHrWIw+X8a3dR5U/WsJjkke9XBe5c58Yv3nMeg+FB/xLFP1reH3qwPCjZ04LW9ghq4aj1NqbuiC6yK808QNu1M57Zr0q5ya808RDbqR9811YcwxBkAZDVZt4gwGTVdRyRU8Ab7QijvXatNzherLq269MVUuLUg/Kua7ax0QPArsOoovdLhgtJHIGRWManvG0qfunBpjkV23g58xuo9a4tiDMwX1rrPBr7ZJF9TRX1RdDRnakntUFxIVjYjqBUwNQXI/dP/umvPjrKx3zdo3OS/4SSSK72MSOa6mxvEvIA4Oa8z1Fdt1Jk85rb8M6oyOIXPU11VKVo3Ry0a15WZ3JRWGCPxqnd26vEylc8VeA/lTWQMCK56UmmdNaKkjzm5hbTtUSX7qFq7rTbtbm2BDA8Vh+ItOM0IZBkrzWLpOoT2Uvl8kZ6VtUjzK5z03yux6EBkDPaqzWYdy3So7e/WSJS/yk1ZFxGf4h+dYJSR0NxZEtkFO7IzVlVGzbnmoXu4V6uPzrK1HxBDCpEbDIqmpS3F7kNUW9Uv1tIyGYCuBuZRe3Lsx78U3VNWlvJDknFUYnIdfciuuknBXOKrNTdjotF01/tsUiqSobJNd0BlcD0rK0YQxWCuWAJHrV5rqJf4x+dctZtyudmGSiipqWn/a7UqwrhNT002UvIwK79tRhCjLj865LxRcRzMuxga6KDdtTmr01e6Kmi35tbpV3YXNehQy+dCrLyMV5KkpjYN3rrNK8SLDa7H6ilXp8wYequp2DnIwOa4/xUf3BU9cipG8UoDxWTqeoC/GaVGDWg69WBjeWWXKjNSQ28meQRU6lUQCl830ru5bI4HJN6DltwPvGpoyqdHqsXY0maap33IdRp6F/zgf+WlQzKj43SCq26kyc80eyVynVk0StaRMPlYGmnTwACrjIPSlVZWHyqaeIbgc4NKXJs2NSky4l3dwQBEY4FV5NUvl6lsUzfKv3gaPPUnDCsvZJ6otVWtCF9Tuj1YimG7umH3jzVo+VIeBQ0XHyipcLGsWnuzO8mR9zEHNSBZiQMnpVhmMZ6UnnA9BzUOTN4Uo9yL7PKepNAtHJ6mpvNbFAlOaV2aewT3YR2RLDJrWt4Vhj61nLMc1bE5aPFS7s6qNOEdizBKDLtB61j6wD9rB9q0rNMzqfeqOrD/SaqnoRj7uFmZ6Hp7VKp5qML96nL1rqueJNaWOl8Gn/AIqK0/36+trD/jwg5/gFfJHgz/kYrT/fr62sP+PCD/cFadDkre6z4cT79drop/4l7CuJj++K7PRTi0xXnYnU+lyvdkN6m7NYDja7fWukuhkkVz97EY2LUU5e7YMbTdrnZeD590DL6CupJFee+FLzybwgnhsDFegDDsrZ4IrmrRsyaGxFOMqTXBeKrErKswHUV6BtG9u4xWdqenLdwkYBrTDzsTXjc8vCjk1paJZtcXyHHArTbwvJ5xIziul0fRksVBYDJ5roq1dNDnpUtdTSVfJt1THasHXZxHYSAnkmtm4kByucY71wviXUvNlEKnhRg1hRbcjWskonPjG7Pcmup8HhjeH05rmIIy7he7GvQ/DunfZIA5HJ5reu7RMqGrN0DFQT8qw9RVgfhUUgUjqK4ad+a53ys42PN9Y0+VdQd8HbWdazG2vFYdjXod9FAIHLFS2O9eeXeBePt6Zr0lLmjY8yceWV0en6Xd/arNJPUVdwSa5HwjqAZfs7Hp611wY7iMcV59S8WehStKKuVrpN0TKRkEYrEh0aIXHmAAnNdIyKV5NRqixKXIGBTp1G3qFSkktDntZZbZFAO1u1YTarIg+8aXxPeme62oeh7VghZHHOa7VaxxNSvoX59Wmc8MaosZJiSSSTUsVsWPNX47ZUAJAqW0jeNCUtzIaFx2pgDA4/GtxljbjAqJrZM0/aoPqD3IV1W5WFYlY4FNOp3TjBY1OLZM9Kd5CDtU3ixrCzXUom5uXUfMaY6SSMN5J4rU8uMEcClAj39qOa2xawje7Mn7K/UinC1c9Aa1GkTHQVGZ0VeAKcZ3FPDQgjMMOGwe1SqdoxSO+6Ymg12UkjyaqXMLnJ5oxSD3oyewrZtXMWtdB27nFLmmZ5xRyx21XNFIORsdWlYaa87AkcVRtIfOulj967a2gWGJFAAOK8jGYqVP4T0sHh1L4iODToIkAYDNSm0iA6Coru9S1UljWQ+vAycdK85e3qO6O90qMTVk02KQHAFYuoaYsCFwO9XIddUHBrL1LUDcvtBOK78PKqpKMjjrKlZ2M7BVuKkSZwajBpwr1XFHlObWxYWVH4Yc1FLDj5kFRnjpTllI61m6ZvSrMaM9+tKFqXIkpQmDXNNWPTpVVU0GKtWYhxQiYqULisXM9GlQ5dSxaECQCs3VT/AKVWlbcTL9aytUObk1cHdnLj37pVX+KnBaaKcDzXUeJM6HwaceIrT/fr62sD/oEH+4K+SPB5/wCKgtP9+vrGwb/QIP8AcFapXRxYj4j4iThxXYaQcW1cgvLiuv0kZtM151fY+nype80STqWBI61mXUfmoQetbB6mqE6FXJFY03Y9DF0+eNkYltK9ldq3QA16VpOoxXlsvzDcBXA3EKyKSB81M0/UptNmxk7c960nFTV0eTZ05WZ6kMDv1oxisCx8Q280YDthq0V1KFhw4/OuRQkmaOcWXSFqJ5AEYk9Kz59Wgj6uPzrn7/xIvzLCST0rSMZPcmTSWhc1rVkggYIw3muEnlM0pdupOatytNdSGRvyqm67XrroxUdzmrNtE1sT9qjbHANeg2+rxR2iDcMgYrz6OdYx05pzXshUhSauolIzpS5Tt7jX1Xo1Zc/iN8nDVy++V+pNOFvI/OTUckEa3qS2Ll5rM0xKhjg1nB97Et1NWVszjPeqzxmNzWtNxMqkJrct6dePYzrIp6mu/wBO1uKeNd5G4ivN0ccZ7Vdiu/LIKsRilUpxk9BQruOh6YbmDBYuOlYmr6/HFA0cbAn2NcjNq07Dhzz71TzJM2WJOaw9jys641nPRE6h7u5Lt61dESp1qO2QInA5q1HaS3DcA1MppHTSppfERZUdBQI5pTgKcVt22jBVBkrSitYYgMKKxdVHRy22Obh0qZyMg1oR6Nx81bRkjUdBUT3KjkVm6lylGbKI0ZAOahm0yNUJGM1dkv1xjNUJrvIPPFOLkxSiluYs0LG52Ke9WV0iYgHmoYJN18GPrXVrcRCFenStua25na+xy0umSRoSc1myRsuQa6u8uo2jbGMVzzo8zMyjgVVKWupnUimjL6PUmeKZMcSGjPHFejBprQ8StBKQ7GaeN7cIuTSRxtKwVeprr9K0aGGASz/e9KmpUUVYqnRb1Odt9KuJ8Hacmrknh+eOLeQc/SurFxawgABar3WoxiJtpB4rk9s3odHsbas5XSoxFqQD9c11bEnpXHrchdT833rqreZZkBz1FcuKi9Gzuw3K7pHP6+8hfAzisjHQ+1dbqFgtypPesCTS5o3IxxXRha8FocOLp1E9CiSQcijOamS3leXYF5q0dJuFj3ba9K9N6nCoyKFLmkdWifa4xQTiqTuRbuLnNGBSZpetNMT02HbtvSpo5Mjmq9KKVSCaNKVVwdy7G+TVocis6N8Vbhlzwa4KlK2p72FxftNC1Fw4NYuotm6NbkQDSKPWsC/P+lMPQ1NLcMwskR5pR1qMNk09TzXWeHLU6Pwf/wAjBaf79fWFh/x4Qf7gr5O8Hn/ioLT/AH6+sLAn7BB/uCt47HFX1kfEyfersNI/48jXHqfmFdhpPFlXmV9j6nKf4jJpDg5qGTDrU74NV3GK51sexOF7lCRTG2R0NVZljk64zWlJhhiqcluCcg1rF6HnVaF2UhCycq1PEt0vRjUhicGgo3tVbnM6NiFmlk++xpqRAn1qbyx/EaepC8AUN2KjSTepJGn7vGKpyWwZzzV9dxXtURj6kmpUzWWHTRVW0UdalWKJf4c1MoGKXcgGcVamRHDRIgi9lqQKe1IXHYUm81MmbQpRQ4gjvVaaLdzU4PPNKVVqcZE1KKZmNAaTymrTEBbOMcUwQ8npxWvPY5HhUUkg9avW1pJIwCrxVq1sWuHGBwK6azsUhjGQM1z1KxtSoqLKNlpeAC4rVSJIB8q1MBjpiop2IU4rkc7s7ORdCKW5zxnFVXviOBVC6dwxyaqm5CrzVxhcibsaDXTMajaYnqeKzzc5GRQrvIKv2aJVRpFp5owMk81n3F0WG1am8jJ+Zv1pwhiVs9a0jFIzcmytbRuW3Yq+0km3HOKjNwkYwqnP0qrJPKx+UdaUo3BSSC5uOsYNTW0qxW7K3U1VWDa++Uj8KZLMpOFNaRhYxlUuijdL85NMjBxzVpk3Lk1CwA4FdlPQ8urrI0NJQfaBIeic1rX2uZAjQ4AFc9Fc+SjAdWGKrSyFjnPNTOPMyoy5UX5NTkZj8xqE6g54JqmeQMfjRgURool1myYHc+7Na+nap5R2seBWKvTipBwPeiph1UVhwrypu6O0hvYphkOKkZ4iCSQeK4mOeSM8ManF/OARuOK5Fgmnod31yDXvG5aywLf84611EfkzRgADBrzQTsJN+Tmus0TUA6hGPNE6c4amSlCbsir4k00RHzEFc31UCu819Q9nk4PFcG3Eh9M124aXMtTkxNPlegtOpmaXNdTVjltcdmlptLSbJaHg1NE2DVfNSIcEVnUjdHXg6nLOxr23Lqawb/8A4+n+tbtk2StYV8Qbp/rXHBWZ6mNlzJFdetSr1qIdalU84rqPHOh8IH/ioLT/AH6+r7A/6BB/uCvk/wAIc+IbQf7dfVtiwFjB/uCt4bHDV+I+K1+8K7DSv+PMVx6/eFdhpX/HmK8uvsfVZP8AxGWGqGQZqY9aY1c62PonG9yo8eRVZwVNXnHHFV3T1ppnPOBWLcdKiJJqwyCmbMVpc5pUyEg0BTUuAKXcoFJak8iQKxC4qNiTxTy4pAwJosOVrEYBpdmR1pXB3UmCKLGaTsIAM04BTUQDE96fGjbuhp6CjdjmwDRzipXi54pyx/LzSZsqbe5X3MuKdGjTTKi96e6cE1p6HbBpDKw6VMp2RnKGpsWFksEYyOatyMFGBS7gTkdKikZR3FcbldkqFhdxqKeQBDmoZroKMA1ny3DOcChR1LTsRXGHc4rMvECjAPNaDtt5JrMnffJ+NdsVZGc9SzaWe+IE1d+wHaCtOtSotlxV6I5AAIxWE5tMqNNNGObdlb5qgllSI1vTInfFZF1bRsSaunO5nUp2RnvfIO1QvqH90VFdwhCcVROa7YwTPJrVXF2LL3bP3qPzCTUQBp6jmrUTFVGydZTsAphOTTT1pQK0Rk5XYjkgU0KG70/Par9hpUlywIBxSk0hpN6FAIBQVFdcnhrMfPWsbUtIe0JODiojWTdi3Ra1MwALRk0DnipltpHHCmuhvTQzUlF6ohzmjtipntJUGdp/KoADnmpjfuKcU9Rrg4rQ0u5MUwyeKpt71NZMkc+X6YNRVTehdGagdHqWpo9ntzziuWLbmJFTXd0sjbVzioAMDIp0Y8iFWnzsKcKbThWydzJqyFHSjNJRQwhG+48UK3zVGWxSw8vUVJaFUI/vEbdj/DWFe/8AHzJ9a3rPhlrCvv8Aj5k+tckHdnrYxWiiv6VIh+f8Ki9KkQfN+FdR5B0Pg8/8VFaf79fVVkf9Ch/3BXyr4PH/ABUVp/v19U2Q/wBCh/3BW8Njiq/EfGK/eFdhpv8Ax5j6Vx6/eFdhpv8Ax5j6V5lc+pyf+IyY/eprU4/eprVyo+jXUjfIUn0qi1wWJ9qvPnYQO9URbkE571SOSpKonZbERnJ4puSTU4tcHNRsAj4qzF3fxERQk5oMUh+lStItORiTTIdOLK4hYdamSMA5NLJkGoSzUXDlUSw20jFNwoHNQDfmneW7Urj9p5E6BSanCgVVjjZTVxRxUnXQ13DbTStSUhIpWOqUVYhKlgw7Yq3plyYEdR61TlfavB61f0+2XZvY9aJJWsebUdmyZtQcKBnFRteFxy1R30aD7prKYNu4b9aiNOPY5Zyfc0Xm9W4qFrtUHymqLb+m6nxw7jya15EtjOzkLLM8x4zTGhfAOK0Ioo1HNWB5YHIFLnaNFSZQt52jG01bW4IHBqKdEI+WqTbwcCoceYfNKO5pPdFh1qu8hwSTxVZEfqTUN1cBIyAeaunTsRWxCUStfSh2xVE9KVnLtmk612x0PEqS52OBzS76aiFpAo71qf2Wy2/mEUc1iYwbM3d2pd+KlWDLVaSw380va2NPYMbptqbqfAHSu/02yjt4VyBmue0G1EU7cV1p8uOMMxxXJWquTsjro0lFXZLhVIHrWbq0CPbNuxiryXEUhBB4FYtxcNd3hhB+XNYRbjqbSSkrGDYaKZrhmx8ldNbaTDGoGBVu0tlhTYB171ZwBwK0lXbRnHDq5m3GlxvEwAHSuL1awNlKSo4NejHp0rA8QWyyWpYjmro1Lszr0UkcOfnUNSM1BGz5aRumK9LdHn2sMA+apQOKbt4zTlNEUSGMUdKUnmnMvy1TlYLEZamNJmlPSoyOahyDmb0FzzVu3TkGqyLk1oQrtArCcjtwtJXuzQtuHWsO9Obl/rW3CehrBujmd/rU09TfGNaJER6CpF6/hUfpT1+9XSjymdD4P/5GK0/36+qbJv8AQof9wV8reEePENr/AL9fUlkf9Ch/3BXZT2OOpufHC/eX612Gnf8AHmPpXHL94V1+mn/RB9K8ivsfUZP/ABGWD1pCBTj1pjGuVH0a6jG46VG3NOY0w1SKTVrDTVWWMsc1aNG2mZTpKRRW2YnmrCRbKmxik607kRoKDuMaNW7UggUdRUm3FFJs0UY9UN8pfSl2AdKdRU3K5IdhuM07GKKDRctRS2E5NRySqg5NOY84FRNZySv7U1I4sRVa2Kk04ZuvSrEd9KItoJxV+30MOw3VrwaPbxr8wzQ8RBaHjzjUk73OXMsj9QabjHJWuw+wWo421BNY25HAFNYmC6GToVH1OUZlzzQJsdDW1NpUb5APNZdzpbRAkGtI14z2IcatMYtz6mp1nRhyax5Q8ZxzUfmuCOtX7NPUUcZNaM3PMXP3uKR5Yl9CayvnIByaecgDJpWSOhVnNFie74IU4rKlJdiTVzbnrTGjXHvVxMK8G0UR1pwGKn+zMTnFKbY1qtjgSsyXTbY3F2ij1rr9RiS2sFjK/MQK5bS5Gtr1H2nAPpW/qF79qli4OBjtXNUlY7qNO5Rt9NDKrN3PStZLBEQYXtTGkTzVCjArRRgUAz2rlc22d6pKxV09BHdsD0pmr3kkk/kxPtG3NDFobjf2rB1OeU3+5P7prSlHmlqcmIfKrIkh1eW1LRO5OeK3dJQv++cZz0rjER/M3SdTXcaZkRxDttBrStFIxoybNneETLcUxLmJjjcCawtZv2muxbRNjFYX22a2vFVnJ59ay9jdXLdZ3sd+WwOaxddkAtWyavw3AnsQ2ecVzmuXG5fLzU0o2kXUvKJypcNISaOpzQ8LAE4qNSVGDXpxkeZOLTJM0YpoalzWqZI7+HPepU+ZKhPSpYWxxUSAgbg4poBJqeVPnJ7U1RUI1UEtSSJBjpzVpMBearqwVTTfNLcU3TuV7bl2NGJiRwaxrj/XN9avW7MrDniqNwczNSjDlZnOq57kY6U5T3pq0orUxOi8If8AIxWf+/X1BaN/ocX+6K+XfCB/4qOz/wB+vp60P+iRf7oropvQ4qvxHyAv3hXXaZ/x6iuRX7wrrNMP+iivLr7H1OT/AMRltjg0xjmnN1pjVyo+kWzGU007uaYaaGhMUlLSUxhS5pKKGAuaSiikFwoNFFAmFFAprtii6E3ZD7ZBLcEZ4Faax56DGKpWAAQuBya0LdHYnJxXPUk1sedU95lu3jx1arQVQck5qKKMKoyw/OpTsx94fnXPaTOZpJg6xkcAZqjMoJ4OKsuUxgN+tUpkyeG/Wi0i42InjIBKvzWbczumQ3NWZ2eNS2elY89wZG5rpoxZNTTREbhZ3wRik/s/kN2qxb2+/wCYU+4uRGnl967Izexxzppspz7FAVRUQTPvT1Qs2W71MsW059qdzenRdis/C5pij5wT0NbGmaWb5ZD6Cs+9ga1mMZB4q6clfU5MS5LRCSyLGVQDOe9FrE9zKVA4zioorWa5IKqTitrRrcwb/MHIanWqcq0OejScnqaFposQjG4DPrV4aZDtxtGRVq3kVk4qcCvPdRvc9RU+XYzDpyZzjpTXtWU/KcVq0hUHtUXLTfUxZoZGUjk1kXGnySSbhkEV1rRj0qs8HPQVrCpymc6UZ7nKS6dIyr6rWxaTmOIA9VXFXXhzxgVmSxvHKeOK0VRSeplOioL3TEvrqSPUWmB5JqoTJPcB3zyc1pTxebPyh/Kla2YspVDge1dXPFKyODklzGvb3QhsMMccVgzTG4uST0FW7hZZFCKDT7ewwQWHasZSS1O6lBtalIIGByuKzbiMbyBXTvaqEOKzFsPNnIqqdS5FeikjDZCvvRnAroLnSSkecViTwMjV0xnc8ycGhFOacDtOargkVIrZrW9zNXLW8MnPWo8Y70zntS5NCSG2wPNL0FIDk06tSCWPIHWqL/6w1eTpVFz+8NZy1Y1sNFKMYpB0pVGaQG/4RP8AxUdmP9uvpm1lxaxDH8Ir5j8LuI9dtXPZ6+lLOZTZwn1UV101ocdb4j5PX7wrqtMObYYrlV+8K6rSv+PevKrn0+T/AMRlumtQSc0hrlR9Kuow0w09sUw0wQlFFFAwooopAFFFFABRRQKADBHNQTHkehNWD1xVQkyXGz05q4wOXFVOSJfkuobKBE3AP3FU311g4CN2rL1GcvcY9KrRjL1qsOnufM1cdJSN8a3OV4JNJ/bE5HJNZa8Cn9qtYVGLxki8dUlyfmNMOryqfvGqRqvLR9WiOONkaL6qzqQTSQlbgjJ5rJzV6xDZzUuio7G0cU5Gs7/ZYsis0sZXLt3qS4laQ7Kai4xUNWOumnJk0YyOakYELntSIMVKfmQr+NZtnqxiuQ3PDr+VGQB1q1qeixXbq4AyaxdEudspQnpXWQTCVfcVLbieXVScrFa00uCzAG0ZrE80f2jLFjHJIrqJ87C4rjbotDqHnepxUc3OXGKiadtcbDtzzV+K4LVkS8gSp0pVutoGDWPKddkzaWUHnNP8yspbkA4zUv2oY60WM3A0N+aYzD1qgbsYJz0pn24MpzT5RpWRYkb5uDSeUrjmsmS8dn2qCSaswQXU3qKqMbGcmmXhZ24+YqM0/wCzwqPujmol0+cfec/nUUhlgPOSKuTaMeREn2eJSSFFMZFAJHFNEhmGVNIXyNvpWcrs6KSSIJU2qc9ao2jbLvnpVy5c7GPpUGlRrcszdwa1pp2MqzV7G5JAs1pkDPFcfqcHlyHIxXaxqVTaelcvr8Y8wY9a3ptnnVoo5iVMDNRA1dvNqjAqkvSuyLOF7kivTxzUAp6vVJiJQMU7rTAcinjpV3ESKcjAqi4+c1eiXIzVJ+JGqeodBvalTrSU4dfwoEaugIz6tbqgy27pX0XYgixgB6hBmvnvwqQuu2pP9+vo+18s2kR4+6K66exx1fiPlNfvCup0r/j3rll++K6nTP8AUCvKrn0+T/xGWicGmHmnmmGudH0q2YwjFJTzTDSBBSUUUDCiiigAooopAFFFFADXfALelVoT++aT2NTTH5DUC/Jp0xPUsMGtaaZ42YVbKxkTNvnJ96dGPmqI8saljFdsND5uSTdydelP7U0U6qJdhrHFVpDmrDdKrSdaV2CSIsc1r2y+Xb7qy0GWFa8vy2Sr34rObN6MbyIV+d91TqtRoMmrKCuacj6PD09BwGBSE7Tn2qQCo5R8p+lZrVnZONoFa2ufJuuO5rp7O+8tgSeCK4mTcZl2561r2V+E/cy/nV1Kd0fOOverY7dLxZIivrWHqMaSEgfWq6uWG6OTj61BcTOoOWFY04cpvUkyaxulKG2br0p0tsyNkdKyjBMYknjyOetaNtqo2rHKBwKJQN6dV9UNIcc0bnq8HtZjndj8abK9tEODmszp9rHqVAkjH2708KJXEadaguL0MuyMda1NCtP+Wj8n3q+XS5zVKycrIt2mlpCoaQfN2rRRdg+UU7qfpQazcjJpsOT941FLCkiFWHXpUlBHei4ROfmiezmOM7TUc06xKG9a2L2AyxlgM4rjtT87zdm1se1bRjzDdXlJru/UgqO9M0jUFtpWBPBNMsrEyrllYn3qWaxMPzBD+VdKppRscVTENy2NuTWIvKyCK53UdQjmJ5qcWyzjAbn0zWbeWDRMSelKELMyqSurmbK5lekxtpxXbTOprotZHGnzMCO1GMUYopotdhVYipwcioByali5cVVyHoXoEzET7VmS/wCtatfIWE49Kx3OZG+tCGMpwHGaQVIgB6VS1JehqaESuqWxH96voKzdzZQ/7grwnwpB5+s2ytj71fQ1rbqLWIZHCiuqGiOKo9T5WX7wrqNM/wBQK5dfvCun044txXk1z6jJ/wCIy2TTDTqaawR9Kuo0mkpTSUAgpKKKBhRRRSAKKKO1ABRQKQnFAmVp2+VqLweXpQP97BpLjGAPWn6v8thCg6FQa2pnz+YvUwV5NWY1qsvBq0h4rrieEyUCkNANBNUSRsarv1qw3Iqu1SxixD94v1rVuukSeq5rNtgGkGa0pzuljHotYVWd2EjeQsK1ZAqOIcVOBXM2fUUYWiJUUvQ1LjNQXPypn3xVR3JxErQZHawKzqxHeqt0oa7wtXlZYVx2HNSadaebOZ3Hy9q0lKyPnKVPnq3IUWWOIbWIqORmONzZ5rckgVxtxj6Vl3cJjYccA1zqWp6MqepuW0StpaqOpFZN1pzRtvxmtWzYPYoQasIVkYKwBGKz9pqXyq2hymJFJxkCpbceYcOa6GexhkUlRgmsOW1e2nyOlaRkmc1WnLoSRxKkh4rpdLYGPFYKFZVG3GR1q7a3PkEA05GMU1udEBg8UGq0N0rqOan8xT3rBxN09BaB0OaaHGeaQyLmjYiSvsKr4BBHFVZLKGRiSgJNTvMgHUVWkvUXoea0jK+xLVtxyW0UHO0VkavfxRwlVAzmkvdTZQfmFczdXTTSEk5Fb04ybOerKPKy5ay7H8wtWjfqs1lvxXPI5ZlQGtu6mKaaqfStJ6MygrxOdkXNQbcGrBIqNjXRDVanJJWloMxS7M05QTUqrQzSnG7IdmAaIwVOasbaCgxU3LlSJUYyIRWeyESEVq2sQC1QlH71vrVRdzOceUgCZzViKP8AeAD0oVBgH1q5BFyCK2jE5pyOn8B6Hcajr9uIgcbx0r6Kh8MTLCgLnIHpXmPwctk/tPcRypGK9+xTc2jHlufBC9R9a6bT/wDj2FcyvUV02n/8ewrhr7H0uT/xGWjTTSk5NNxmudH0q6iUhpe9IaACiiigYUUUUMAoz2pcUAc0h2G0h6VOwG2oTQtSZbFOc8r9afrfFpB/uio5+G+lS63zaW/+4K2p6M+bzDcwl61aj6VUBw2KtRniutaI8XclFIaeEY9AaR1KjmmnfYGmtyI9DUDCrHaoXWhoE7j7UZkWr83E6f7tUrYbZFNW7sMs8fuKwqI7cK7O7LcQ+UVOOASarw5HyntUhYudgHNck9D6mE0qdwUmR9q0l7ZSRxgnp1q9Bp8ka+ZVXU5pDGFJHUUoSuzixE7xKEebmURDq3FdIUW2gjiXrt5qlolojSSTMOFAIq3I3mSn2NKrPoc2Fp2ldixj5hmmX1sHTIFWFUEDFTsm6PFYRbT1OuVrmFa3Jt8wnoKtrdLnINQXNuEMjY5I4qrZRPMr4PINbciepzKVma6XS9M1SvXD96VdNujyDTX0q7brihJIqUyksnlHKn61chuI5BgkZqP+yZV+8DTTaGHkZBrRWZxVHd3L2+ZOUztp4v5lHesw6i8HD4K96ni1a1YfMKr2bIVVIvLqkmec0jalK3ABqsb+0bkKaqz6nGudin8qn2dynOyuX2uZSPmJFUrm9WMHLc1kXGqO+QOKovM8nJNaQo2Oeda5Zur5pWIB4qtuPWo8DqKcpzxXStEcrbk7FyyQvdK3YGrWp3GcIDxRZII7Znbg4rNuJvMkP1rNK7N78kRhagc0ypYxW9rLQ5F70iVB8gp6qaVFqyiDHSs2z0KFNkIXil2H0qyI6dsHSobOx0R1uuISfasxlzI31rYVdkDfSsckCRge5rWkebjI8rHIvAq7bZz+NU1IBFW4HwwFd0UrHkyetz2T4P5/tNvqK94rwn4PMP7SYHrxXu9c1TRmkFdaHwMv3hXTWAP2YVzK9RXUaeR9mFcdbY+hyf8AiMlbIp2CRkU8kY5FWbFFkYhsAVzc2h9IpWuUSPWmmrl9GscmF6VTNC1BO4lFFFO9hi5pM0oUnoDUrQEICQahzuJvsR5pM0nelxkVb1Q02KXJFMbpTgKY9VBWJlexUuupNTaqN+lxOP4VAqKcZU5qcfv9KdOrAjirjdu54GPjc5wdc1ctXBcA1TPDEU5HKtkV17o8ePKmdpZWUTW/mtjBFYGoRlbo7fu0q6tIlssSnpVV52l6nmsKanzGtVw5RDkH2pjUc9KU+neutp9TkTXQdF94VsJCJ2jPXArHTg1q2E+OprGotTSnUd7EtxGY3JUVHaS/vxvrTXZMvNZ9xakX8YToRmuSqj21iG4qJrm+cr5arxisS9fIIPXdXQosUaYOCcda5u7Xdflc/KcmuektS6zskjodPURaSZB1YVDH8xzVixGdEA9jVaA84qJ7nRSXuluMVYFQx1NQ1oDWpBNAJCR61jBjp8jE/dLVv9MGsPxCVFoSODkVrR10OfE+4bNrqkDovzAVc+3W+3O8V5ks8inhm/OpvtkxGN7fnW7pHEq1zvLjVLVV5YGue1DVYmJCYrBLyN1c/nUZRj1zVRp2IlJsW4uTIT6VCM+tPZKVIyXUeprbY5uRuRftI2ZMjmnXSGNOa3tOsVhsw7jtWRqzKWwvrWUdWdso2hqYuxnPAoZCgwa1beJVgLsMcd6oXLBn4rpi7I8uUveK5HFT2kBkkAqJAWbAFaceLe3L9D0qJO5tGPUbfyhFEUf41lkHdipHkLuXPWmryd1EYNE1ZJsFXNWEWmKPSp0FKUmjWhSTJI14FWkWoUHpVlKxcj16VOw9Vp22kzTqlSOpx0ElOLd/pWGxzLW3PxbP9K593xJXVSeh4mYx1J8/NWhZr84zWZGxLitS3OWFd1PY8OrpE9f+EQP9stjpkV78BxXgXwhdf7YYE85Fe+jpWFbcvDv3T4FXqK6Sw/49xXNr1H1rpLD/AI9xXFW2Posn/iMuHJGKVJTGKaSQaa3Nc/LofSqN7jnkMh5qM9aUUlEVbQLWAcUnU5paSqlHQllyzILgGr04Xy8E1jwsY5M1M0kk77VrnasyUyN0CscUzODmn3EbxEBu9WbeweZRx1q3KyK50ioD6d6acDg9a0jaCC5SN+5qHVIFhuI9vcURnoZSqozJInZS2OBTNPlCzMrdCCK6ZreNtIZwvOK5JgRJleu6tadTQ8zFx5ileWzxXDYXgmqoDBsYr0K00yK6tlklUZrnzYL/AG55ZX5OauGITdjxpYWTZheWwGdvFKpOcgV350a0kU4A6VTu9Gt4bR2XGadPGx5rBPBTsciMk5zShfn3GrENg7zgdATgVoTaHMiggHmumWITMfq7ijHDF2IAq3Adhyw5qW2tWtrlTKvy554pb6WIv+76UubmZPLyR5i7BcA8VHcXqx3aMewxVSGbAqK+XeoYdazqQubwrbSNOS+3Bgp6CsmWVt5kNSwqVQE/xcUy7AW3Prms40rHTUxHNY6nRX87SNvcA1DEdsjD3qt4XudyyQn0q1Ovl3RrkqxtI9PDTvEtxnNTiqsBzVrtWcmayE3Hfg9BXK6/debN5a9BW/qF0LaBj3IrjZXM0zMe5rpw8ThxM+fQgCGplhzT1TjGOaspA23NdLdjGnQuVTHijBzUkitmkj+9zQpFumk7CNEMZ7060hM10i+hqSUqBV/QbbzLgykcDNTKWhEkkzau5fs9mqe1cw6+dOfrmtbVrkSuYx2qjEmxDIe1Kjq2RiKi5UV7qQJF5VZbHJ96nuZTJMW7UltDvbceldDdjzow5ncsWkIRfMaobqYyNtHSprhyQI0q7Y6ejLmUZrJytqdXL0MIoT605Vx0NdNNYwGMhFOaxZrVo3PynFXGsmZSoO5Ai46VZRSetNRMHmrKKD0qZzTPQw1EVFwBU6imquKkArFnqxjZCr1pxptBpJDYlz/x6SfSucbmSuhuT/okn0rnusldVLY8PM3qieEc1q2+AgPvWbEOavQE7ce9d9PY8Grqj134QJv1wt6EV9A78cV8+fB2ULrhU9yK+g8A1jV+I0w690+B0HzCuk0//UiucX74ro9PP7muHEI+jyb+Iy0TgUzealhAeXB6VJcxIg+WsYvQ+gvqytnvSnBXIpu7A570+KMu4UA4NLmSBzsNJyvHWphZyGLzBnFWbyx8iJXWrWmTLPC0LDmsJ1DKdVENlYeenmEcCool+y3+GHBPFaNi5gmaA9DUlxapLOuCNwrD2nc5/akGoWvmXUTKPkJHFXGdLKANgCnkAKN3as7WFeaFfL6YrGM5TlZmcZNsp3morPeRkDnPWrt5ZNdeVIvXbWTbWMmQ7Doa2Li5a30/cpG4YFdEnayiE073JniK6c6A4AWsBoIQVxjdkZraiuPN0p2YjcQaytJtlnuZGkb5VJ71UU0iGbFvPmYwLwABgVm3duf7TDhtuFOauQTRG8Lgj0qj4ifZJG0TfeGDSpp82hzzlYt6TM8kcxZywUVnRT3F9dSwhiVDdKv2kP2PSHfcNzLUHh0bWnmIz8xquVJMXM7oqam66fJCoGGVs1t2F0b23DMOAK5+9hk1LWiv8IIzWxdubGx8mFfmxVSirKN9TNT30IdTlhkPkxoCx4zWa2iSsm4KasaJbPPM0s3Uc81ozautrKUZRt+lONSUJcq1InTjOF2cxNavbZ3EiolfMfzHPNTavqIu5dsfArPDkbR6V6EbyWp5ztF2ReuH8p4f7uelQX06ypsUc9aLqQSouOoqkWIOTVpIXM2aWiXRt79MHAJwa6jU0wUlXoRmuIgBUhx1BruLWRb7TFGcsoFcdePU9XB1OhHbyAjGeastLsUk9hWahMU+2rwAlXB9K5U0nqelUV1oc1ql693NtUnGelRx6bMVDBSa6BtKi3bwOaekzQHbsyB7V0qquh5rpu+pzhhlil+dDxV2ORSuCcVuNNazjDoA30rNu7SEZKH9armubU5cu5VKw98E1VuLcKN6dKc6iPuTSrulXYAaalZmlS0loUEV5pVQcknFdVbothp5ONrY61X03TFiHnyDleai1a5MjrAh4PJxSb5nY5WrLUpKTM7OeS/A9qjvpvKi2A49asArCu/sOlY9y7TTexNdEY2VzgqvmdhkKGZ8Ada3bPTCY+TtzRp1vHFEHYc1alvAPucYrnqT1sjoo0x8emW8TbpACferYa1jXhVrHkuJX9cVXWSR5NoJzWDTfU3sk7m/59v2UVFIbeTqq1lmGbbnmoC0ytg5oUX3CUk+hpS2ULD5FAqg0RhbpxUqtOgzzUUlwzHDCrhvqaU6vKPBDDOKWmIflp9aXPShHmVwpx6U2lJpoclYhuSfssn0rCCEvW/OM2z/AErJRRvrqpbHz+ZO8kPiTnmrkXCfjUIxmp48Y/GuymzwpLU9P+EWT4jj9NwzX0dXz18G4w2us390ivoWsam5rDRHwMv3xXRWP+pFc8uN4robL/UiuWrqj6HJ9KjLanAOD81TRW806knPFFnD5s4HvXTxwJboNwGMV5rqWdj2ZVLNnNW9k00xQjkVrwWMMLBS3zVElzFHqhCkYbApJ1m/tIMv3eaicncxnUuy3elCoiIGTwKoWdo8F1uGcUy+ac3sbAHCkE1o/b44oQXABrNJv5mTbZXu3WDUYiP4iM1FczvbXqt1VuazdQv/ALRdqyfwnNRT3clyVB7DFaxoX1KjTbZvX95F9j3K/wA2OlVLbU1aELIBWOd7oQWPFOjiMmAM1pyxSsaunymvcapEqFEUZrIkvJZgV5256VoR6Ox+c5qvBApvDDjvQlFAtSuJZlhCZOKjjuJIFYLnLd63rywVLXco5ArO0+1FzIVI6VfNGwOKM2KeSFmbJzUVxcy3GNxPB4rqP7IgO4MQD9aoXOjiFg/8OaIzjc5KlNFFrq7+zFCCVxVzSb6O2spVkIyTmi+mURGKJMnHYVzbmXeVORntW3s4yWhxzquMjVt9WWDUXlwCGrZGr20yksqk46VxLJIh5BpVmI7mqnhk2pGMMStbna2ErsJpUXCqM4rI1W6EqkmIKfWotO1j7OpQ8q3BpdYvIJoQIxg1lCk41NTWpUjOGhjJzlu4pS2BnvUW4heKM5FekrNWPJekh6yHnNKSp4qHmk5peytqW6t1YsGYKeBxW34f1Dy7jy2+6wNc5tZqsQF4nDDORWNSF0a4eryyOyvIth81eQaSGXgEH8KTTrpL608tj8wFV2DQTle1edOFme/SqcyNVZBTyEcdBWcs2e9WY5cd6hRaLlBMe9kjjgYPrVdtLY/8tT+VW1nFPFwBWilY5pU2Z40cHJY5x7VahsYYFzgZ9Kla6AIxVWW4Jctniq5rmkY2jqJfXIiiIU4z2rBzkl2PJ71LdTG4nLA/KtUriXanFdFKm3qediKlnYZdT5XYOlQxR8Bj17CmQgyvzWnaW/2iUAdFrSpOysYUoXdy7ZW7zQZb5ABUkFiJJ8Z4FWr2eO1tVjTGaSwuVUbmrz58zd0ehCNkWGs41gbKDIFZtpHG90TtAxxVy81FdjKO9ZNndbLon1q0moidrnSrDH5eNorJvEjicHA61YbUlWPism7u/MyaUE2htxRtW4hnjxgVTubOKNi2RWdaXbIvBp0928gwTTUJJk+69iWSFfK8xD17VXXk4PFRxTsMqTxSJueXrW6OilVlsWMEUnWlOc4pBTR2N3Wok5xbP9KyR1zWrcf8ez/SsmumlsfP5l8aJlNTIc4qqpqZD3rrpnjyR7D8F3/4nMnuRX0JXzv8FOdYc+4r6HzWc9wR8IizcOOOK2bRSsQFZ32xSa07Vt8eRXHVeh9JlSSqOxq6QQLrmtXW7h0tvl9K5+1lMMoNdF+7vbcByM15co+9c9KpDc5iASPIshJ3Zro7WctH0y4HemxWENu28kYrL1DUNtwVt+Kbi5syjEttqiLOySqAazdSuBPKvln5cVVyzOS/U1PFZySjcBwK2jTjFXN1CKIY4wrHIyT0q0lrI3zBOAOa0NPto5PvDkVZvLuGzAjC8kUvau9kHPZ6GAcfMO9a+lWoaMuR3rFY+ZMWHArf0mQG3ZQeRRW1iaVJPlJ7rUIrYFCccVjWMgm1MuO4JFQagkr3hGDirem23l3ALccGs4RShuc8JXTNNJfO8yBvvAdKpWKNb6kUxgnJFSpcxRag/I5AqR3ha+jkVhnae9ZpPYnUr3fnf2kFUnbkUmsXqCKO3R8ucVDrFyBLiM/N61m2yNLdKZeTWsIdWZyizesNPQQh5ACxrIazWfV9gXgE1ti48m4jhPapFt0SV7gj1qIzlFtGc4JmB4gtre2QIgG41l2+iyXFq0irV+83ajq4QcqDW5PcQ6ZYiLAyRXbGrJJI4Z0I6s4KWB7eTY3HNQliSQTxVrUJ/PnLDpVRTjOa7I7XZwTunZEiQSPGXA+Ud6ZWjb3qR2jIV5IrPY7mJHenuSopABmnqntSKKmUVSTJckOjT1qZUGeBTUFTAUlq7MVraoS3uXs5wVPFdCrx3sAaM5fHNYDwh1461HDczWj9eKwrU+x6WGxMtmbBLRHmnrcZ70yK/gulw+AaY0Clsxtn8a53FnqwrxZbFxx1pfP96pFHHGaTGOrVLp3LdWBcM3bPWobqciA7fxqA3MUPJbJrOub/AHhlHc1UKRz1cTFLQnLeXBvPR6zZ5dxxmrMkm6yQelZ0jZNehDRWPFrT5pXJ4ZNhzWnYXXlE7TyaxA2KljmZDkVjOFzSlWSNe8mklOWoguf3eM81RN7lMEc1XMxLZBxU+zRv9Ztsa0j55Y1T+0LHPkHiqhmYjGaYM7smq9mjGWJbZpm+Ujk1Wnut33aq7WY8CrEdm7jOKqNKKMZ1pMSG5ZBVuKcy8Gqj2rIOlNQshpuCRdKqzWWEdc1JtCdDzVSC4yBk1bBDDNc0k7nuUHGSVh2OM5pQKQGlFCOqbSQy54tn+lY28ZxWzdf8ekh9qwAfmrpp7Hz2YJ86LAapFfiq27mlVsV0x0PLaPaPgcd2rS+2K+ic186/AnJ1a4/4DX0VioluQfBCn5hXQ2H+ornV6iuhssfZxiuaotD6HKH+8ZZB/OnrczJ90nFR5INKa5eRNnvON7j5L64kXYWNRwW7SSAnkmm4zzU1tL5cwNKa5UZuFi3PpskUYcjrWlpar5XlsOTViKZbqADg4poMcOShG4DpXnzqy2MJtldozaXfHQ0zUYI8CZ+eKWC6F3JIHI3AU8zwNE0cjA7TjrVRck9TJSadznypfc6DAq5p10IHAbvUt1c2qWxSIDNZiscZNdTXMjrXvqx0RltZGLkDNUL3UIlQrDw3tWYSW/iI/Gk8vnPWlClYSo2EBbf5jHk04NIH3gmnHoBRniteVGkaYxw0jb2OTUtvKIpAz9qZRS5SvZosm987UkkPTIrT1DUUSwZVI3GsBk2/MKY6vIOSTSVO7OWpTJrQvbA3R/iqlqF7JdtljUjljGEJOBVV0raMPeuclSnoUpE4zUDLirzLioXGea6djyK0LMgUEnbin7cHFLmlHzH6VqlZHK73sOQVMopI4mmIAFXRYSeX05qPapMtUZNEKCpRgU10eLAIp65JH0p3vqgcbaMkQc5qOeDzQcVIoqQCna40+UxHSSE9xUiX8qDhjWjNbq4rNmtWU8VHINVJIedRn6lj+dRvfSP1Y1AY2z0oETelLkQ3VkDSs3U0neniEnrTgoFWomTnJsFlJjK9hUB5NSOMGmGqYNXExSAlaKUDNSTZoTJJzTutGCKUGgpXHoozzVuKNCaprU0cm1s07BbU04raM84FXEVUGMVmw3FWxPxQKTEuFXHSs6VR6VcllyKqMwJqrXJUmiAMVORVy3n3cZqo4yaRDtas5QOuhinSepsKc041VgkzVotkVzuNj36c1VjzCXH/AB4yn2rnM/NXSXP/AB4S/SueVNzVtSPEzCd5jcnNODVMkPPStG00xLhwpOM10pnmOR6r8Bz/AMTO4/4DX0VmvBvhTZ2uh3MkskgGcd69PfxlZK7L5g4PrSlqyOY+M/LaNwHXFb9ov7hSPSu4+LHhGy0G8VbJCq57nPauNtlCWa+uK5qh9BlD/eMcx6UrRsFzim5wQatPMhgx3rmufRJ7lTqKQClz6UUNXE9UX9Pu/KkCseDT9QlNvJ5iNkMKy2yaVy0gAYk4rL2KvcwdNsIZJEZ5ASCajzIzksx+bmpAMHNKRzmtXCI1SXUj8tfXmpAD37UYI5Io56etKyRrGKiPWIyHC1Z+yFYs96gtZCkuO1aUlwgXmsZSdyW25GUy4bFFPldC2VqOtVc2TQUg5bFOpo+9QKWhaFm0kW/tVR1KMVq8t6UgEfFVGO9iaIt3JspEDLULJVoqOp6VDNhAW/hq7u5zV4qK1KE3pVZm2jFWG6Mx/Cqbncea6qab3PncTNXEXk5qVBg49ajWpowC6k1dTRHNTSbNzS7Mn5sVvR2e7qOKi0coYRyK0LidIYidwryanPKVkexTcIxuzmddiETgLWfHkIM07U737Tc4zkA0xOgr0KF1GzPNxFnK6JgaeDxUIp27itdjLdDy2KjYg9RSxqztxVr7ICvQ1nKrGO5pGjKWxnOi5zioWAFaE1m6oWUcVnMTgg9RVRkpbGdSnKG5GWxUTNzSl8jnrUZOK0M73QjHNNoJyaKROoYoXg80E0oTP0qWVqTDa4pkke08U+FFByc4pSCzYxmlexpySIQadyOQKsRWMkjDArZttFXaGej2iQvZTZixFvSrIMnpXQRaTCvarH9nwgdKyeIii1hps5di56rUTe4rq20+Aj7tVJtKjP3QauGJgKWGkjmyMmmMMVrz6WyElRWdLA6H5hW3PGWxz1aco6sLeTBrQVwQKylOH4q/GeBWUonp4LEO1i/JtNlJnpisUtEh4xWlPJiwlH+zXPFjmlBXM8dy86Ln2lQ3AqeC/MUwZT2rMB5ozzWyucDSOstPFNzCyhZCAferh8QyscmY8+9cPvPHPSnea/8AeouRyI9q+MGt22o3C+TIG57fSvOrbm2Wse61Ca9kBlct9TWva8WyntisKjPocq5faMkbB4pCOKXgnNFc6Wp7qa1E7UUUVQhKKMUUgCnxnEg3dKaCKMikxFm5aMqNo5que1Jx3o60FAvDZqR2JHJqI8VInzDFTyE21I8DNKeKHXaelBPGaaB6MM0L1pBTl+9QU9UDAbqTgVIyjNRniiMRW5VcTOcg96pyMZWMfYVNM+1CO56VAV8uEuT8xrSMdTy8ZXsrFSdudg7VWIqZgTlj1NRHmuyKsfP1J8zEAqTngimqOM078a0cLoxU7MuQalLbrhSabPqtxOu0scVVHvTlAzx0rn9gk7nQq7tYdCBjc3Wp1NRDGfanZweOlaRhYylO5OGoLVEGpd1KaKg9TU02Euua2IbUselZuiOMbWrpECouRivGruVz3KSgolKW0HkuCOAK4m7HlXLjtmu01S9W3tW55Irg55TLKzHua68JzPc4sU4tjD1zTCaUnIppPNeg9DzXvoIaO1KRkUBGx0NRzC5WNAJNXAgWHnrUMMTFulTy/eUAdKls0pxdxFQlRitG2tsgEiq0LInzN0p76iF4QYFYyTex3aRWpuQRRqB0FXUkjQY3Vx7ajKTw2Kab+U/xVl7GbGq0Edus0Z/ip25D/FXDC/mB+9UyanKP4qf1dsl4mKOy696a24dK5mPV5fWr0Osg8NWM6Mo7GkMRCW5pSEkYIqhcW6uDxVpLyKZRyATTJAMZBz9KiEppmvJCqjnrm0KHKikgJHBrVnUFG4rLC7WOa76dS+5xTh7KXuk07g2cg9qwzWvLj7LJ9KyDWya6GFdtvUBSU4A+lJg0zASiilxQA9T84ro4D/oi/SudA+YV0FrzbAd6xqbHsZX8bDcc04E1KLdiM7TQYmXqK5ubU92PXUTtSZpSD6UnPpVXNdhc0lHPpRQAUpXvSU4N2NAmNHFOzSlcjimAEdqhuxSHEUK2003NSLHuFUmDaRJsMw4p4sJGHFMtm2SYJrWjl246Vm5HDVrtMxZIHt/vCmxHc1bV5EtwmQRmslLV1lx2oUio4jQWQACoSy7STWgbPI5NQSWKgY3AU1UsxzxF1YyyfNnUDoDzS3dvJJIqoDjFalppyq7sTniroiRFzjJodezPLrQdQ5G4glHGDgVTXqQa7C6jj8psLyRXKSp/pLKoz9K76E+dXPLr0vZuxGpxmn4GKAucgDn0qwllKQDtNb86RzqDeyIAKeBxUrwmL7wxURalzXG42DpQG5pu6jNGpJJupd1RZpMmiwXLEV5JbuCprQ/4SGQR4zz9axWJxUeOetc86CbOmGIdi1ealLc53E4qmDxQ3XGKaOa0jBQWhlObkxeoqSKJpmwBTEUuwA710umWKxxbnXn3rOpUsa0qfMVLXR8gM1akWlQ45Aq5DEWPTirQiArkdV3PQhh1Yzl0mIHgCkOjwsen6VqcL0oLD0pOoxuio7GM+iRngfyqI6AvrW9kelJnPehV7DlRUkYB8PA00+HfSuh59aTLVSxPkYrCHON4eYDiqkmiSrnGa67J9RSEA9cVSxNiXg7nDSWs0Q5BqFS6nkmu3ltIphjaBWTe6MMEoK1jVUtzCWGcdjGS4ZQMMa0LbUT0c1lz2sluxyDxUayZ9q0dOLV0QqkqTOkdlmT5TWZMuxqggumiOM5BqaR/MGayVM39opq7IJW/cOPas4HBq3O+ARVQnNbJWOSpLmZMkijqKRyp6VDRTMw70uKKM0AdEnhq6DZINWo7c20io1dkcAHpXMakCLvIrjnUuj3sBTsjVt4kaEcVDcwIBnFS2W4wKcVJcL8vSuDn9465O0jGwoYjFNdVHOKkuPk5xURO6M10KVzR1WtACrIpwKrsu1sVLbvhiDTJj+8rRM3oyvuRkc0YpWOKais7YFVexc5KI9ZADipcbl6VJFYn7xqyI0UYrGUjJ1DMaJgcgUK0ida0mCY6VA4Ug8UKepHtCkJP3ma2LT94nNZBjxJntWxZfc4qZmFSd2SH5VNQI2ZKluDgVXiPz1kkLoWn4qnMctVp34qnIRupxWoFuAYjJpCetOi5iqNu9J7gVpm+RvpWDbKovH3L1zW43U56UsVpCW3kda6qVTlRxYmlzsp22no8pYL1rZjtkAAx2phKQ/cFCXJzms6lVtmmHoJIzNYsSRlRWA6Mhwwrrbi580YIrLuLLzvmArtw9XSzOHF0bO6MM80oOKvHT3zwKiexmU5A/SuxVUedKnIqlvajk1M1rKOq/pVm2sGkHNS6qKhTlsZzNjgUw9MjrW6NKBXpWbd2TwEntURrqRpLDuOpTHQk9aQdDSEmgelXIzSNHSbbz5Sf7vNdNkBAvpWXosQigdz/ABCtHcME159XWR6+GguRFhLgJgVOlyrHBNYjXAZiBSrIynOay5TrsjoDgjIppXAqja3e7gmr4bcKUo2IaIyaAaV1xUYNJEj92KN2abSdKYDs0ZpuaM0CH5xTCc0mc0dKYWKd7ZLOhOOa5e8tGgc4HFdqPU9Kz7+zWdCVHNdFOZy1aXtDkQdo96nhlJ4plzA0MhUimRPscV1KV0cDvTdh1zwarVbuRuG6qlCRMgpaSigkKKKWgD2Jos54rldWO25610R1WLaa5zU5knn3CvLjqj6nCxsjU0191uvNWLn7lUNKIMQGat3EgXjNc842ZM/jMu6Hy81BF/qzmprqQMMCqythTW0FoaSskRpkSmp2tzMQRUCkeZWlBIq8VpexCqW2Kf2QmQITzWjHZpEgJUZqs77LsMema0R+9XIPWonPQlVHJ6lUseg6VHsLdau+UqA5qB2QZrG9x6kHlDuaikCjileU54quys54rSKCw59oHSpra5CHFVTGwHNM5U1T1Ia1NSdsjOarxyqGxTPOynNQRtmalYt6I0HYGqsh5qw5+TIqnKW9KcUCL0MmIzTQ2c5qnFKRgGtCNcrk1nLcChMSCeOKW3Zn4q5LGpBGKdFEqJmrT90zkrsrsjK2WPFMdgq8HrU8g31VKqr/ADGlBKTKu4osWdq0zbm6VoSW0ax4AFQwXSJHgCop7sKOtbXtojnl7z1IpIguSKhBH1NI1yrCmxje3y9aTnIpU4MkYxlgCgpVMaPwAKjZSsg3UMMsMA01KTE4QRdXAGSAKz9SWKSIgHmpis0iY6VUe1YZLmqpXizKtaSOclhZGOBxSCJ+Ditx7dTxioJI9owBXXz3R5zhZjre98qAJipVuXl4FUWUrip7eXaw4rNwvqdEKrSsT/ZJWOVyKlXfAQsozn1q/bS7lHFLrEO+2WSMcjGaho2jUbKZ3RyBhwDWpaz7gMmsqFjcWn+0BUtq5VsE9KzmdEdTZc5qI4pysGWm1kUFBNITTSaQh1FR7qN1UBJkUZqPNKKAH+3aggYpBRRewKyM2/sUuEyqjcO9c1PavFKVIrtsdvWqF3Yq4L45relUOLEUOb3kcyQUXa3OagcDPSrl4NpKkYPaqXlsa7Iu6PPnvYlitTL0pZLYJ3p0UjxVFNKzmmSOWJccml2R1FGjPxmpvsbnvTA7V4t3tWdMmJdprtDpIx0rl9Vh8i8x9a82KsfVYRorW9y1v0/KpXu3lbgc1SrQ0+0MjbiOKHFdTXEKK1Qq2jyJuORUEsPlg81tynyo8YrCvJGZjilojgcpMiVSzcVOoZSOtLYx/wATVZdk83gVO5adkULx5XHC4q7pt4GQRscEDFX0igePkCsi4tvstxvXoTmhxTRiqlpGlOxzwTioRCW65qzCyyxA09yuBjtXO42eh0xdyr9nA5pjBE5wKdNc7RiqLzZOSeK1hdjbsSvItVndahknX1qLzNxq+Vk3Ji/HFLGDuzSIuDzVuMKRSaBu5IjjaAalwjrihYlK01o2XpWd2guN+zLuBB6VcUgJiqaSFT81WY2Dik9ShjEGQU5jgYFDoAc0wsAOaF2AjlkKjpVVkMhBp80oPAqW1+brVP3dhNXHpGBHzVW4AweauTOAMCsuaX5sVUbsmUVYg3BWxV23kVSCvJqkQG5xT4XHmBR1rfl0OSU7OyNhLZ7lgx4FXYrNI+SMn3qHT5iRtqxc3kVuMswqUmS5XI5V+XAGKzLjjOTUN3rfm5EQrOLXVwe/5VYrNlp2RR96q7vHjO6mixnYcmo5NOlA61pGSMZ02wJQ8lqQbA33qYlozKwzyoqqyspIJrS99jNxsjoLS4jTHzZxVqa+iNs43Zz2rlYy4ON3WlBkORk0nEuDZpafKRdeWpyGOKtj5Lhh71k6duGoRf71a0xxMSPWsakbHTRlKTdzUiPy1J0qC3b5BU/WudnQJ1pCuafikYEDihILjNlJsNSDPekNBI3GKUUU5RQA0nmlobio99IVm2SDlhTZQc+1IHxzUc8+FNawRNRu1jnNaA87IGOay1kYHFX9Sl3zGs09eK7qex5NZJSLJjdxkVG0bKOlCXDIMUNOWqzIarMrZqwLpgKq7snmnZFAHtSX8b965DXm332R05ro1s3UZrl9XVlvSD71wJn0uCd0UIk8yVVHrXSwR+TCFA+asHTwGvEHvW7eS+QBj0pMnE1NbEk6B4Ae9ZLRIXIPWnRasoYq9TCNbg7kNRYxUrIgaNo42KjjFZ/msXwOtdAYNts4brisi3t/9IO4VNy07ory3s0KZPAqi2qtMwV84FbF3bo+VFZkVpEJiGHetYtNHJUi07mtp9wGip1zcbWwDSRWvyfuzTZNPlkbNZSiddKpZFCW43NjPNQy7zHWiNJfdk0stssQ5qloU5XZirC7mr0FnxzU2EHQU8PiiUxifZ80ojKU8SYqRSrdaycmAiSADrUyuG61EYxnilVGBpDJGjVh71HseM57VKP5U15wFwaBXI3kyCc1UmlOODSyvkkg8VRlcs2BVxVw5ieLMjVpxx+WmTVOyhPBNaM5CRD6Upl3KM0mM5NZcz5Y4q1MzOSBSQWTyNuYcVrTRjUloJaxl15FMihP24Z6VpmNYI6pPOiMWHWunocDu5GnNIlnb5B+bHasKZ57t8knbmrkDSXTYkHy1LJBs4UcVhzWZuoNle3so4+XxmrXyL90CoRE+eTUygDqazk2bxgBk20bldTmiSMMuQarqMNyalNlOCK8qmKQkdGqhdxfOGFbjrGV5IrPukUlQPUV0U5uxhUpooCEggHrVlLYBMmppowjinoQRirdRjp0kRW0IFwrL2NWT80pz60IAhzTQfnJrNyuaRgos0YjgACrSkEVnxNgVYSSs2Uy4KUkAVX8zAqN7jjrQkRYleTFNEoNUZLjJxmnRyU7AXhzUgIFVRLio5Lnb3pWAszSAA81V8zJ4qs9wzmlV8DJp2KRZMoC9aoXNwdp5pJZj2qjcSHBraETGsyhOxdyah2HrUwPPNSCPeOBXVHY8mq7sp7TmjBzirJjWM/NVdyN2RVGY5omUZIGKZx605pCygU2gD3RXBTpXD+IGzfnHvXZm+tAhzIv51xWuyxy3JMZzXnRTPpMG7IraUQLxc9c10d5AJsfSuUs3KXimuwDb4FPtVN2MsQryucjqNm0R3LnrS6VdSpKFJOK6OaFJgVIFZw00QylxUOasY8rZoST5jzVUKMFx1qKWQrxUbykJkVg5XN4Kw9UL5JqjPAyksKuwOSuTSO4cEVcZWCcOYpW2otC201s29+rjtXP3MBySKZp/mi4wCcVty3Vzkk3FnWGUMpxisO9lImwelSG8Ecm0tzVS4cyufQ0lE1hPuRNMKj84+tQzRkVWLMDT5De5pCYnvUiSkd6yhOVqeO43daPZoSldmzFN8ozVlZARWMkpB61bhuAeKycdSrl12wKqTSDpRJNg8VXVTNLS5SZOxJHbvMeOlWo9L5yakDiJAtNN9j5auKMnMsC28tcCopYmcYNSwXkb/KSM065cIOKU4lKqU47ZVOTT5bhIUIGKakkeSS1Yt9dBrsIDxWtON1Y56lWw67v2ZiBVeJXmcHmte00y3mj3EjP1q0NNWNflFOUrKwqa5ncjhXbEABzSSscVP5LRrULJuPJrBHckkiu7MBUQkY1dVV24NMaFAM0rgmQrJ820mmXBCrkUu0CTNMuXURmrjG4pSSM+S4Yd6iWctKoPqKrTyYY4pkLkTIT6iuqMNDinW96xuagMOtRRdKkv8Ntf1qvE2BUtHTTloWck05RUatUges2rFky07ftqAsPWo3mwMCly3B6Flriq7zmoDJnqartLubB6VSgZuaLSybnqx5m0VQVifuin7iRyaOQl1LFtrjHeoXmLVVaTNKrEU+QalctI3y0jy9qgMuB70A7hk0kipT5Vcfngk1Qlfc+Klnmz8q9qiUZ5NbxVjkc/aFeb5TxUlvchOGqOfGagrVM8+ejNCaWGQVRIGT6UmaAaZIdeKNtA5apgOKANA3l0z8zNj61djLGPcxyawo3O7rW9ZQvJb7l61z1Eons4KpcSOQ+epxjmuwtpB9lXPpWFBp+WBcVpElI9vYVxync6qiuywWG/INNkcdDVKKQmbB6VPMOhrFt3sTylO9HBIqtHJ5gCmrc/wAy4qGKBVbd0NaW0K2J1Xam0UJEAcmmGcK+M0xrnk81FncVx1xGmw1kC4+zSnb3q7POSMZ61FBphun3dq6ovQxqRTRlzzPJKZM0+K94wxrbn0FY7dmHpXKTKYZmTPet4q6PPlJxkdBHCbiPKiqs9o6E8Vc0O8G3a2K1pfJlPK1k9DrhO6OTaE00Aqa2Lu2VT8nAqi4jQZYjNWlcqM0mRI7YqaKXDcmq/npnAFRSXAB4GKTgU6qNP7QgPJq5azRKN2RXPKryZOaeHlTjdxR7MwlWN+a4WR+D0qtLIiqTnms5JCoyWqG4nyPvVUYGTqk0F24u8g8ZrqVAuLYHPO2uFjl2NmursbsC1GWHSicAhUMa+uJILllBOKoeYXfcetWNVcPclgapxtirjGyJ57y1N7S7pgwBPFdClwpwDXFQ3JjYHNaUeqBhgmsZ022dEaiR0kkqMpGaxrq48pjg1Ab9Aud361l3V15z8GpVIp1zQF8zHiiS/ZRg0lhAGXc9OuLZHPHWlaNzTmdiqb7vVea8LjGafLZOM4qlJE6nkGt4RictWciJ3JpyNlhjtTTwRxQCQcitrHHzO9zeQi4sFJ6rVQnaaZZXJXERPyng1Zmtyxyh4rKSO+lU0EWTApxlxUBV142mlWORzyMVnynT7RDzKTSZOMk08xpGuWNUrm45wh4q1EwqViclWOM1LiCNNzHJrI8xgeDSGQnqTV8hxSrM0mukV9qCpJon8oSZ4NZIb5s1tJMlxbCNjyKHGxpTqX3KYOKfvPanG2KnlhS5RByRU2OjnBBnlqjmmCjatRyXDFiFPy1HjJyapJGbm5KwgBJye9WFXimKM4FThfloua0KehXlgDVF9mq0SAaNwq4nn1laRV+zVBIm01oFxVGU5JqjEjXg1JvqKloAen3q7XRYwbHOPSuIU/NXe+HiHsdveuXEv3T0cC9S0Xw9PcAx5qK4UhziljbcmM15sbtnot3KqHE1XWIdBVSUbTxSxS44NaOJTFkwAapyOzZC1ZlbJ68VWJCPntVxTIkUXeSJ8tmmy3H3TWyLaO5TOMVlXunSR5I5Hat0omPMV2uA7rW9aTqsIwecVzKQur/MDVj7Q0eMHtTlHsKUjeur4iFgW7VxtzmW4YgZ5q1PcSOcZ61oaZYK6+Y4q4y5Fqc7p8zMu1aWBs4NaS6mVHIrWNpbhcbeaqvYQnNZurBs0jTkkZV3qhkBArKed3PJNbF1pigEpWXJauh6V0U3FnNONRMS3kUSfN0qS6liP3OtVShU+lMIrSyMHKSLKXJRaRromq1KAafKRztkpmYjrURZj1NO6DpTepoQSbE6VaS7kVNoJxVc4xQDQ0EG0PaQu2WNNB70dKQA0LRD1uO3U5c9qaEyatwW5YiolJI2hGTI40klYKM1eTTGADGrlrahMNjNaaJvGMYrCVU6oUe5mQt5ceOlNDFnzmrt3aYQlaygSpIrPc6ki20gxihreOSIscZqsCxboalZZSmFqk2jOdNMx7hAshAqEA+laLWUjPkipjYfu81sqisccqLvdGTkg8dasxXrxjHWmSQMGIFRmJl5INXdMjllEujUB1KimyagSPlAFUsEnAFDRsB0p8pLqMked5OpqI03J70DpTsZOTYuKTbmgAntTsHHSnoLcYKkjlaNuDUZpelNoXNYn+0SN1Y0uSw5NQLyasLjHSs2dFNuQgWpAtKq8VKqVDkdlOmIi1Nj5aFXFOI+WkmdkI2iUZ32mofNpbo/PVfNbR2PCrfGyYy1CWzSUVRkFFFFADh1Fdd4fuNiBSa5JPvCug01vLIPaufELQ9HAK7Z1NwoZNwrOWUo+KuJKHgBzkVnzcPkV5iVmei1ZFiY/ICKpmYq1SGYbMVTmOea2SKb1LRmDDrUTvxVeMFjwc1oQ2hcDIqyJMs6e2RzV2VVkGCtQxwLBHkGnC5TpkUtTmZVnsEYHArLn09kBwK3WmQ/xCkBRvQirUmTucsto5kwRW9bR7LfbipHiUPkLTGl28AVnKTe5rFCOpquyvU3ng0hcY5qLLobFYn+8KY6RsOgqWXbUJHHWrjJomUbmddWIbLKKypImjOCK6UnjFVLi0WQE966oVe5w1KDbMDmgZq5JZup+7xUZtyOtb86ZyujJMgoqwtuSaeLXmjmQeybKnWnbScYq6LP1qa3tFL+tS6iRpGgygIHY9KsCycpnFbqW0aqMAGpHCCPGKxda7No4dmHb2TM3IrWisNuDiokmVJK0IrlXGM1E5tnRCnYWIKnBqR2AGVqrKx3ZFOjfI5rnZukPM4ZCGqqbZSS1SOM8im7vk25ppsLDAqDpUsbKO1VHJRutCTjPWr1YrF2Z02jCiqck4K4FOllHlmq0CmSTkVSWggjjUvuIqSSGNx0q15AUVE0JZuKanYzlC5Q+xgNlRmra2PmqBirtvCo4PWtCKJF5FaOszmlRRz76J3pqaVGp+c1tX0jIhwK5+a7fceaFOTI9mjSTS7YjginSaXD5ZA61mQXcwbgEitWOYyIMnmq5mnqHs0YF3ZeW52iqjRsB0rrZLNXXcazrizVASRxWiqXM5UdTCRasxrmkCDPFTxrihu50UaVhypxUgXFOUcUpFZM9KnCyEpW6UlK3SiJf2WZV19+q9WLn79V66Y7Hztb42FFFFMyCiiigB6ffFbtmf3YrDT74rateIxWVVXPVy1XbNi1m+QJnimXRIPFVEZlORSy3OV561x+z1PSqq0SUEEDJ5NW0szIB6VgNO4cMOgro9Ivlmj2nqKtwsjlnOzJ4dPSIZIqyQqjAp+7caaQtZmTmRXDHyTWaeO9aMx3jaKpG3JariQ2VnZi3WrcDMI6ia2IIqbBjjobQRJQ4PWmOENUnuCpqI3XvWL1OqKLJVd3FMkBxxUH2ikNwTRGDBuw13YmgN8tJvBpC1a6IFIBkmnE461GpOalC561IOSIpCpAyKrSxhhkVpLbq4+lNe14wK0hIzdjGJKGrEHzDJpZrGXdkCo1hmTjBra5noSSygcCi1kxJ9ageOQckGpLaFy26pktC1JI1XYomRVdpOCM9aSWQ7celVPMLyACsVHU050K4IOakhlKtTnjOzNVN+1qu1yeY1RJkU0y7aqxy/LUby81Hsy0y8JuKj835qqeYaAxquUXMWZQZORVRldTVuGT5KQMGfBoTSJ5ir5jZAarkDBRkVWuuMbRTIZWBxVNXDmNfzcrzUZkx3qqXdlwBThDIVzWfKNyLEUhL5zVv7Xs4qlDE4Gam+zljzTtYxlqWvOjnXDVUmsYH5GM094fLTNQRS5fGapaGTTJobBAlVZSYZMDpWiZsLgVmTvmXmquidUzRt5vNj57Vn6hOOVzUgl8iEmseaUyyk04otO4ijmrCioUFWEHFNs7KURwoaikNSzpT0Eob7tFDfdqokX0ZmXP3zVerFx981XreOx8/W+NhRRRVGQUUUUASpw4zW3a8xisMcsMVu2gxCDWUz08um43LblY15HWoPleNm9DinzqJEXB71HHHttpBnksKxR1VaknIY0AKfWnWTfZJx8xwaJDmIYPSqx5GSeRV2uc1SUuY6dr5Aq4PWiO9WTOO1c3b3G47WNXrVT85B61nKIvaPsaX21MEjtThcqE8w96xlVwrg55q2f+PRV78VFhKo+xeFwjkj0GaikuUAwT1qupwZD6rVCXzHYYzwaaQ+dk14CMMOhqk4YMBnqK0LhS8UYxyKrXETAoQOgq7IftZIhEhAxR5pFOERPJFQyjB4pD9tInVjtH1qVT83TtVXcyotPjkYv+FHKP2z7FmPk5qdmCrVZW2xZqJpS3FRyjc9CU3ZU8UC/Iqm/tULE1rGJk5mr9vBHNH2yM9QKyCxphYjvVcpLqWNwXELdVWpFuIBwABXO+cw70vnn1o5GL2qOgfyZB1FMSCJTnIrCFywPWnfa3z96jkGqqN8qjjGay7qMRuSOlVftjqeGpHuTJ1o5GX7ZEqufWn4zVXzcUvn4o5WV7ZFpIyx61ajtcjk1QS5AqT7a3Y0nEXtDRW1UD71OW2QH71ZgvWxyad9rY96hwD2hqNbxN1NIIIV9KzRcse9L559aaVkLmNVTCOwqTzY+gxWOJSR1pyu/rSaHzGusi0jXCrWaHb1p4GeppBcszT70IFVIY2L5qUFVFAkAPFFgLGPemmJd2SAahEhLdaZcT+Wmc00iXsVb6bnaDxVRRmmuxlfNSIO1abIqktSRBUopoGKeBU3PQghc0UlFS2aoXApr9DTqa33TVwZnWdo6GZP8AeNV6sT/eNQYroR8/W+ISilxSUzIKKKKAJUIDVqw3SLFtNY9KHI71Djc6aOI9ma/2tQTzxSG8GCM1klj60m4+tT7M1eMuzTNwMdaheYHoap7ie9Jz61SiRLFXZZ83ByDV+z1IRcNWPRRyoz+sM6calAeeKX+0YSMcVy+SO9G4+tS6aGsRY6oX8IHUU37XBnIxXMb29aPMb1pezH9ZOp+2xHuKRrqF+CRXMeY3rQJH9afsx/WTo3nixgEVWeSMnqKxvMf1pPMb1pezH9ZRpyOCMZ6UxJdjZzWd5jetLvPrVcg/rKNdLkFdppkkyr0NZYc+tIXJ6mjkIlVuaBmB5zUbSD1qlvNG80+Uz9oWTJTS3vUGTSbjTsKUrkhNG6os0Zp2J5mPJpM02lFFhczHZozTc0ZosHMx240u40yiixXMyTNOBqHNLuosPnJgec1KrfSqu80bzS5R85dDCngiqHmN60vmt61LgUqhpBwPSpBL9KyhMw70vnt60uQr2preZn0pQx9ayftDUv2p/WlyD9qa4PvTiee1Y/2t/Wl+2PjFHIP2pqSTBBnNUJpzIcZqs0zN1NND4pqAe1RYQVYQY5qiJcVIJzQ4m0K0UX80obFZ/wBoPrS/aT61DgdKxcUX80A1Q+0mkFyfWj2Y/rkTR49aCu4cVRFycUouylChYU8TFxIrlSrc1XFSzSmVs1GK3SseTUkpSuhpOKSlYUlMzCiiigB3FKFBpMU4CgoaRikxUhWk20ANooK0YoAKM0YpcUCDikxTsUbaCrjcCjFKVoxQITFFLigLzQAlGKUim07isLgUYpKKQwooooJCkpTSUAFFFFABRRRQAvFBpKKACiiigBaKSigAooooAKXNJRQAZozRRTuAuaM0lFIBc0UlKKACg0nelNACUtJRQAtGaSigBaXim0tAC0lFFA7Cg0daSlzSGLnAxSimZpwqibWEam0rUlABRRRmgBc0ZNJRSAduNJuNJRQAuaM0lFAC5pd1NooAdupd9MooC4/fSbqbRQFx+6l3YqOigdxxajNNooFcdmjNNooHcWikooEBooooAKKKKACiiigAooooAKKKKACiiigAooooAKKKKACiiigApaSigBaUU2igBT1oNJRQAUUUUAFFFFAC0tNooAU9aUU2igdx2KXbTKKAuP289acAKiopiJGApNoplFADitJt96SigAooopAFFFFABRRRQAUUUUAFFFFABRRRQAUUUUAFFFFABRRRQAUUUUAFFFFABRRRQAUUUUAFFFFABRRRQAUUUUAFFFFABRRRQAUUUUAFFFFABRRRQAUUUUAFFFFABRRRQAUUUUAFFFFABRRRQAUUUUwCiiigAoooo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data:image/jpeg;base64,/9j/4AAQSkZJRgABAgAAAQABAAD/2wBDAAgGBgcGBQgHBwcJCQgKDBQNDAsLDBkSEw8UHRofHh0aHBwgJC4nICIsIxwcKDcpLDAxNDQ0Hyc5PTgyPC4zNDL/2wBDAQkJCQwLDBgNDRgyIRwhMjIyMjIyMjIyMjIyMjIyMjIyMjIyMjIyMjIyMjIyMjIyMjIyMjIyMjIyMjIyMjIyMjL/wAARCALaAd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wHmjNLRQOyYgFBooFO4N2EpcUGkouJMMUUUUXHYMUUUUXAKWkoouK4tJS4o6Gi47hijBpc0maLDshOaWkzRmixOgtFJmjNFw0FoooouOyClFJS0XCyHUUUVVxWQop4pgpwp3FoPFOpopwqkS2iRKsLVZetWo+RWiM20WYutacDYFZkXWrsbYFbp8pgoNlmaYBcVlzy5JqW4l5NZ8kmamUuY1jBoZI+arscmnO1RZzWL5lsbJXQE80jGmseaaTU3kMWlpoNGam7e415jqM03NGaYNRFNJQTSDrUPcaURTTc0402qFaIU4U2nUgtEKUGkpRSBqI7PFANIelApoSUSQHilU03tSrTHK3QmWpB94VEKlTk1SJTO2+HR/4qe1/3xX1JB/qE/3RXyx8PD/xVNr/AL4r6mg/1Ef+6KGcs3qfCfU4rTtdME0G89az0wWrp9NhLWLEGuScrHuYTDxnuZL6Xg9ajOme9axgmJOM0jWs45wazVQ7Xg6d9TJ/s0+tB04g9a0TDMTjBp4tJyehp+0B4Slexmf2Y1L/AGY1bHkSqOQaVY3J6UvaGn1OkYv9mNSnTDgYrdNrJjoaieN0xkUe0F9TpGOdLNL/AGS3rWyIJZBkA0428qjkGj2gvqNJsxf7JY9xSjSDjqK1CGQ85pMnGc0e0N1ltNozP7Hb1FKNHPqK0d7etLvb1pe0ZH9mRM/+xT6il/sT3FX97+tKHf1o9oxf2ZEoDQiR94UHQm/vCtESP/eoMkn96n7QP7MiZn9iMD94U5dDY/xCtDe/c0vmuOhNHtA/syJR/wCEffGdwph0N/UVqLNKe/FO8xvWj2gv7MiY50WT+8KX+xX9a1d7etL5j+tCqE/2ZEyf7Ff1p39jv61qiR6XzGqlUF/ZkTL/ALHf1oGkSZ6/pWqJWpyyNmrVUiWWRMtdIkz1qzHpEvHP6VoK5zVhJGrRVTJ5ZEopo0wIIHH0qx/ZUx6fyrRS4cLgn9aia9ZDgNz9a29pc5Z5eodTNl0S4cn5Sfwpi+FLyY4Xj8K0xe3G48kCoW1u4hfAlYfjUOdiI4RS6i2/w51K6bCkf981bf4T6uoyOn+6aji8VajGf3dw649DVn/hNNZPH2uTH+9WbxNtDX+y5PVMz5/hjqyMPlOPXbWVd+B9RtTgqT/wGujfxlqpGDcOf+BVUk8Q303LyMfxpfWGy1lrW7OcPhi+XrE35VXk0K6T+A/lXSHWLl+Nx/OoZNQmbggfnR7Vsv8As9dzmjpk69UP5Uw2E39w10f2hz1UUnmbuwqHVLWWo5w2E/8AcNJ/Z8+eEP5V0Rc+goEhU5wKPalf2ajnv7PuP7h/Kl/s64/uH8q6Lzz/AHRS+ef7ope1J/s1HN/2fcf88z+VL/Z9x/zzP5V0Xn/7IpfP/wBkUe1D+zUc5/Z9x/zzP5UCwuM/6s/lXRmf/ZFN8/8A2RR7UX9mnPGxnHVD+VJ9jmH8JrozOD1UUgkU/wAApqqJ5ckc99lm/umk8sxj5xzXTxBHkUFRg1m69CkFyiqOq5q4yucdbD+y0MxRkj0qVeKiXOFqVK2icdjsPh6T/wAJPaH/AGxX1Tb/APHvH/uivlb4fn/iprT/AHxX1Nbn/Ro/90VbOWa1PhhOGrttBhDWJzznFcYFwa7jQTiw/KuCqfQYPSLZsW9hGIwxAxTzBbOdgABqSKdRCENQEKs+4GudbilVb1K01lGs6qAOT1q8LSGHaGUHNRPKpnU46VO8wkI4psFUb1CaxgaMlQOlZ8VtEGJI6VoCbCMpHaqkbD5wR3oB1pkqm1OF281Be2sG0MoFJsUENz19KSaUFRxxkVSSJVaRahtIYo8sAeKctvBOThelJLMvlgD0qGCYxvgDrSZdOtJyMfWLdYXwBWTjC4zWzrMm+TmsgipR7tBXiNGKUgUYopt9joVtmGMUClApTxSVyZJx1YmDS5oHSjFVytgmnrcMUgHNKB1pyjB5pckiHJX0Yo4FJQx9KAKFFlpK+rFHNOAPamEGnrkCq5SZ2T0Yc0uD3pDuJzS5JPNCixWW6YdKkXpUZI3YqVc4xirjHuc1SrGPUep5qwlQxxsT0q2kL4+7WnKjkljILQildUyeazLeTztRC8kZrTu7WVkOAax7SOSyvhK44BrdcqPHr1JynbodddxxWtpuIwcdK5CR2nuSVGBmtDV9ZF08canAJwa0LTSUeFHHUipnZijeL0McR8Dg0jPs4xiumGlKD0rF1mxMQJQVEVBndLEVIRsihFJ5rbQMmrYs5iQNp5rK025WC4zJ2Nd1alLiASqo6USSWxgsRVluznTYTLGz5AwM9KyxKTKVJ6Gt3XL/AOzRsijrXNwgs289+amWqOnDVJORezlaQDFIOBS1i0e1BaBxSYpaKLaAxKXNGKMVAhOKXijFGKCReKTApRRTAOKcDTaUdKaIZPBkzKPeoPEgU3cRx/yzxU9v/r0+tQ+Iv+PiL/dFbUzzMajHC/dHpTgtIvUVIOtdUDxjqPAB2eJ7TP8AfFfVVtzbR/7or5U8DceJ7T/fFfVFqf8ARYv90Vo9jkqSsz4hxk13Ggxj+zxn2riAcYrutH+XTA30rzqrPocFHmjI24rQNGD3qQ2K9c1XttQReCakl1SNAcGuZPUv6tJoqymOC4+boaim1CGNxtINZ99eCeTj1rPbJfNdEUmjndCqnZI6IX0RUk4B96Yl3AsbEkZzWFI54oLZFWooToV+xsLqcR+XbmnvcwSqAuM5HFYCttanRy+XLupTsgp4eq37yOxWCN0Bx2o+zIpyB0FY8OsBUAJpZdYBXCmsGzrpYZplDWcefgVlmp7qczSZqHGaD2aK5UNooxzimuQlXTjcdaaguYcSAOtCHecLyahjSS6nCxjjNdXp+jRxRhpBzWkrI8erj5TfKjES0lKg7DSSQSIMlDXY/Z4VQdABVeS2hlOMioUrMzVao9jkooZXbhCaLuN4EyylfrXYx2UUa8CsDxNtEAArVSTMnWqJ7mLC+VJNPWQFsA5NURLsiXmtDw9bm9vCSOAaOWxc8TUasmTLDI38BqaOylbqprqRYRRr709bdFXdjpUXVyXWq8pxF15ltJtYEfWmmTC5PpWt4itsoJR2rBkfNtnuBit4RQRxFXksFvP5l2Fzxmu0s9NjlgVuDXnsTmL5+9egeGZ3ns8tTqJRRyKpOUrMvx6fEn8NPYW8XytgH3q05worjPEd9LDcDae3rWdN8xpVjFK7OpWOGVTswx9qzrzTI5VORg1n+GL2W4dtx4rpZVUqeeaznNp2BQ5lc821OyNneEngDpXS+Gr1rlQrHheKpeLYgsSP6k0/weB5TH3rWV+S5EFdnYEZYn0qjeWqTo270qxJMsSnJ60AiSHI5rkhJ3udEldHnOrWL21wSFIUnrXZ6E3/ABKl5yeKbq9ilzbnjmp9Nh+z2QWt3O5ChY57xMoMqc96yYmxxWt4l/1qH3rGiqnsb4XWbLQOaf2pi0+sWz246IKKKKBC0UlFIBc0ZptFBI6jNJ2pO9ADqUdKSlHSmiGTwHEyfWoPER/0iP8A3BU0IzKtReIl/fRf7gremebjTHXtUinmmKBinjGRXVBHidTqfA2P+EntP98V9T2uPssX+6K+WPBGP+Ens/8AfFfVFrj7JF/uitJbHJV+I+IQM4rutK/5A35VwykZruNJ/wCQT+VeXW0PqsttZruQMxVjzUErsec1LJ981C/SudI9qMIxViM9OOtNJNL3NNNVdi5bPQTJajOKUUhqrsoQ03k5p1NNO7JUV1FXkHmm5wDzR0pKmxXLEXjGaA3FNpe1UgVhGOOapTzEsF9eKsXL7UHNVbGI3OooOoz0rogrRueFja7lUcEdb4d00RRCRxk9a6ByFXceFFMhjEdsgAxVbU5vLtWwe1YyvUdkcseWCuzn9c8Q+TK0cR6VkWniGdZgXJwTWbdBp5mcnPNVXyrD2rp9jaNjmWItM9Wsblbm0V+5Fc/4oAEOaoabrotLXYTniquo6mb1fUUUqLTuxV62mhkyOTEAK7fwnZ+RZtORyTXFQoZ7uKMDgtXpllCLfT0UcADkU67V7IeG5n7zK99qIguYlJ4ZsVpph4QR/FzXC69eFtUTb0Vq7PT5PMsoj32iuSUXF3OyU7lLWIA9oV9q4ojazK3QV6Hcxh4WB5OK4TUYvIumBHWuqlK6OdycZXMyUDfx0rvPDAIs+K4Qn5q73wzxYZ96Kz90iDvO5uSMAgz1rkNd06W7uRsBxXXyAMQKpTSQxSfMRXPRnys6K0FNGZoGmmyDbvSthyFRmY96qvqVtEpIcVg6n4hBBSOr5HUlclTVOHKyj4pvBNIsSngGrnhAYjce9cvdSvcSFz1rq/CQzbOR1BreppCxhRd2aOtytDbswPQVHoOpi5iKMehpPEZJsHx1xXH6XfPbTgZ281z06V4m7lZ2PSpYwwFIy7YuKis7pbm3U8cCp3PHtXPK8Z2NUro47xKf3qD3rIirU8RsTP071mwjgGu2fwIrBL32WFp9NGBT+tc0tD2lsJRS4pCaSdykgooBpCaNRaBRSHNKAapxaJ0F7UnelINAB9KQnoLSik59KcKpByXVyaD/AFy/WofEnE0X+4Knt8een1qt4k/4+Yv9wVtTPJxpkITUg61GCBipV6V1R0PF6nTeCM/8JPaf74r6otf+PSL/AHRXyx4JP/FS2f8Avivqq0/49Iv90Vo3oclTc+Hg3zV3ujjOkflXn6nL16BopzpGPpXmV9j6nLHqVpPvGq71ZlHzGqzDmudHvEZph61I1Rk80IGgoopKoQtNPWnZpDmmA2kNKSaTr1oExvelPSgikJ4px3Ik7K5QvZPlAq74WUSakM+hrMvSdwFaHhSTbqgHsa7JK0ND5mcuauz0PPy49KyNaOLJjWx6+4rJ1WMS2ciniuTDv39R1l7uhwQOCfrULx5OamKncQeCDSN2HevYnblPIcm5WRDHES/tUzDy8git+w0YSQJK2ear65Yx2SqVJJYd6wckkbSpSVmyHw5bfab5XxwpzXfSKRAUFc54StPLtWnI5YVu312lvFvbjFcc5XmejTsoGHNogmuN7+tdBZReTCqdgMVz83iWIngDir2kat9vYjAA9qistCoNGxIuVIrkfEVttcSAdq7BuKxNZtzcwMAORVYaWupliI+7ocK/avQfDY26eK4gWjyXAiUcg13+kQG2slVuvFaV5GVCHcuSMea4PxDezpdEITiu6nIA4I5rldY05ZCZc80qCTNa8uVHLtdzNxuNNAYncTTyAD0pHOBxXoqCieY6jkxhVnk2r1biu28L2klraNv4ya4q0lVLxWcnCnNdcviOBIAo4x6CuWu77HXQ0NPUbYzo6HoRXD6tZ/YpAV61uS+Jd7ZAFYOqXjXrhuw9KzpQdjWpNJmx4e1chxC7YzxXWPdQrHneK8tiZ0lDR5zWtE17cADLUp0U3cI1XYua9cLJL8pzVGEHAqV9MuX5bP40ptpY8KBk05R92xthq3JJsUY9aeHAOM1LHpssgBPFV9QtmsmXnOfWoVPmO6WNSRYBDCk281TS5YEDFSee392k6LWwRx6tqWQopCtQi4b+7THuXH8NR7Cdw/tCmWxinYFU0uskDHJp/nMQfl7050alh/2hSLBxSDFQmWQdE4pVmbutJUXbUTx8XsWBj0oKg1GkwJwwxUuQfumhx5Teni1LQWBMTofeq3iQ/wClRf7gqzBnzhu9aqeI/wDj5i/3BWlJ3OPGmR6VMn3ahB6VMvSus8TqdN4KP/FS2f8Av19U2h/0OL/dFfKngvjxLZ/79fVdmP8AQ4f9wVp0OSrufDcZ+eu/0U/8Sk/hXn6feFd/ov8AyCSfTFebiNj6fK9WRyH5jVdzU8n3jVdua5UfQJoYTUZ61IRTOpqhyauJRTtho2EUXRNxtGaXBoCk0+ZDY0mmnrUhQik20J3FYZTSetPYGoWJGapXuZz21M295GaXRp/Iv0bPekuslMd6poxjdWHUV2rWGp8pV92s2etwt5sQYHjFV7tMxketZGgauklsI3b566Aqskec15+sJ3OlWnE4LVNPkjnLxqcVDZ6ZNc3SZU4Fd01mkmQygjtTra1it8nAFdTrtqyOb6tyy5h1vEtvbpGR0rkNa8zUdUSBASoP9a2ta1iO2t2VW/eHgViaTqMKh5Jz+9LZFJc7V7GlSUXodfp1v9ls0hA5Aqlqdu10jR46VUm8Rwrgq3IqhN4kDBtvU1MIScrjm4xikmc7NbeTfGJvWu40Wyt7OFZN4yRmuDubpprvzSO9XU1S4KBULcVvUhdGMZ6noTXsAJy4qlcanaruG4Hg964gXN7K2Pmps6XKJlieamFNouc01qaFrfxJqrynG0GtabxOqnK9BxXILG2M85NKY3HGCa29ldanP7ZRehv3Hid3+7mqU2sTTrjPWsoRnPIqRVC9aunRsZVarkOY1G5JFP6nineS3pn6Vu2jCKZUw+cgcUEMavrZyMDxwKebB1Xdg1CjF7mvNJbFARk8NU8UW9hGBnNLJEyEhgRjpXRaBpYkAmkHFKo4QWg4KU3qGm6ABtd1rehsYouiVdCBQAg4oBBznAxXmyrNvQ9OnRio+8VZLXf90VX+wjfytOudUgt2ILHIp9nqUN0cKefehTnbYSjC+4/7OFXA4rmfFCMiqw5xiuukAI61zniJVFoSeRkU6FV82pNWlpcwdDh+2XAVvWup/sRAe1crpFylpdKScDNd1a3SXUW5Dmta05J3RlTpp6FFdFj9qSTRYvQVrgVDNIFUknpWMas2zSVCKOR1q1SyVZIxVjw/AL+BmcdDVPXb2O4OxDnHXNTeH9QS0TyjwWNdLlOxg4QudAdLj9BSjSYsdBV6Nt6A+tObgda5lXlezN1QVrmRNpUKjcMcVzzu0d7sXpXQ6nex20ZDMcmuWilMl2X7ZrV+8iqCaloayH9+n1qn4jP+kxf7lWo2BnXPXNVPEfNzF/uCimrM6cY9DIB5FTL0qFQcipVFdZ4vU6bwYf8AiprP/fr6ss/+POH/AHBXyl4MH/FS2f8Av19WWf8Ax5w/7grToclXc+Gl+8PrXf6Hzo7/AFFefr94V6BoP/IHf6ivNxOx9RlH8RkUowTVerM3U1WHWuSJ76VrsAuTQ21Bk0SOI1zmqLzGV9orWMGzjr4ynB2Zb+0JSeeG7U2K0JG4mpGhVRxXQsOup5zzSKeg0sDSGdEFVZmZOgNUJZm3d6uFCEnqKpmba0NN7sdqhN0c+lQ27q45qd7cyLlVP5VUqEVscazOq5WJElEg4qOQVAA1u2GBH1qbO9c1zyi1se5h6yqQ94pzrkVmyghq15BxVKSLca2pyfU8rG04p6EVrdyWzgqa6ix8TbUCu1coYilM2kHPIq5UoyPPjVcD0FfEkWzOf1rNvvExcFYuprlFdsHk1f0a3W7utjVn7FR1K+sOWhXuZrm5bcwY56UkVpcnojV2w0ZFIwgNW004LgCNaTr20BU3LU4mLSrlzkhqW70uW0iEj8A13hsyo+6tYHiWRWtxECMjHSnCo+g3TvuUtJ0ZLyHzTWvHotumMR81B4avoobTyn6+9dVFtkQEKuPWonNounTTMOSzS1hLqg4Fc3eX4lcoRyDiux1ggWzADt2rzqVCLhjk/erSnUdrkVYpaHQWumtPCHC1dXRCRytXtClQ2ag4zWyAAM4qJ12hU8MpHKyeHtwyKwtRsXsjyK9HdD1FYWs2IniJxzirp4l7DnhlE4HzTuNdT4atFvg28dK5eeEwzEH1ra0PVPsMoX+9Vyk0rmUEm7HXppEIByBk09rGFExtHFWLecTRo/rVa/n8tGI9K5lVblY63RSjcxdVtY5ZYVRRy3Nb+n2wt7VVxXN2E7Xd8A3RTXWjoB7U6kraE0oaiuQoFZuqXi2kBbOCa0G5Vs9hXJ+LJSIVUE9qypq7NK+iMS9vjMxIaorLUJba5Ubjgms45BHNAy8ikdq9Bx9089PU9Rs7hZrRWLDOKyPETxGwK7hncKx7bUpIrbbu6D1rNvNQkuZNhPFY06HvXN6lf3bFPlZMg9K7TwrKZLdsnvXGuAHIrr/CIxav/vVddaEUHqdMeBWdfSYik/3TWj1FZd8pKOPUGuSna51VG7HASuXmYk96ls2P2lAD3FPl06TzWwDTrSxlS6QlW6jtXc2rHEk7nodoP9Gjz1qSU4qO3ytvGDSzHiuB/Ed0fgOS8SSEyRgetULUBOTVnxA2LhPrVWM5UV0L4S8IveNGBt06H3qDxF/x8xf7gqS0/wBYtReIT/pMX+4KKRWMMoHkU9TUY6ipFFdR4/U6XwYf+Kls/wDfr6ssz/ocP+4K+UvBo/4qWz/36+rbMf6FD/uCtOhyVdz4bXhxXe6DxpUh9xXBj74rutCP/EpkHuK8zE7H0+V6VWMmbJNRFwqEmpCMOc9Ky7+42napqKNO56uKrckGyC4uS8m0VYtNsQ3E81nIQMuantEkupwidK7klBHzE5+2nc2Yi87gIK1YNGaX5nq7pmmLbwqXHzVpAbOB0rkqYjojanhIvVmV/YkJ4YCs+88NRsrGIc10rOopAwYdKxjVknc1lh420OKsfDssdzl/u59K6Q6dDFAAAPetFYxnNQXP3D2q1Wb3EqMInH+IwiTIFxwazklG0cV0N5p322fnnFLBoiJnIzitlNWKU2noc4UaU/Kpp6abM/QGuti0uNf4P0q0toidhUuqlsRUUpPU5JdCkPX+VPbQAV5FdgIE9RSmBSKn2zIdDQ8/udFeHBUcVBpTNY6hvcYFegSWiuMFRiuc1rTRHG0iDGDW0KvMrGcqShqdLY3S3cQYVbxzXPeFHJtSCeRXQnrXFV0kd9GziQ3DYrznU5ydSlBP8Rr0ScZYV5trSldSlI/vGuvDo48Q7bBHKY8EV6Do8pk09D9K81VyYxXonh1i2nr+FPFJInCtyZdvUDjBrzrUR5WoSAepr0e4BL4rzzWF26m4+tXhkpRFiE0y1pF6yXEK5P3q7+Ni8Qb2rzPTj/p0I/2q9Jtz+4Ue1YYiKTNsPKyH9ahlj3Aj1qXODSt0rng7HROPMcH4i0zZIXUVhxAh09civRtSshcwPkc4rgby3a2vlXHG7+tehTkpxPPqU3Tkeh6X82moT1xVTVuLNqt6Z/yDk+lUtZbFk1csUlUOu7dMyPD43XR+tdgOhFcR4dmxe49TXbHgZp1/iJobDCMJXJ+KVLRg11r8xiud1+DzLZj6UUdwrnC5zTUOJCaUcbvakXGfwr0OhwWsP813BAzUsFvNK4wprY8P6at2rEjNdHHpUcAztFZSqcpcafMcLOjQSFGHWuz8KLts2Pqa53xFGI7sEDvXTeGl/wBAz71nUlzRuaQjyyNwcZqJog5OamPAqjdXgtwSTXFG9zsk1YeLKEc4FOW0hB3BRWKfEcPIBp9pr8c04jHet5N2MI2ub3Hy46VFc/c/GpVOcGoJzlD9ayRp0ZxevHN+B71DGPlFO1s51Mj3ojHyiupfCaYNe8XbX/Wp9aq+Imxdx/7tWrfiVPrVHxIc3cf+5RSKxpnK+WFTxt89UhwwqdG+f8K6jxTq/Bhz4jtP9+vq2y/48of9wV8n+CjnxHaf79fWNkP9Bg/3BV9Dkqbnw2p+cV2+htjTH+orh1++K7XRQf7Nf6ivOxJ9NlT/AHo6ZvvZ6Vzt226YjPFbd42yI1zztukJNaUNEbZnP3rIa5J+Qde1dp4Y0pUgE0ifN2Ncpp1ubm/RRyAa9PtolgtERRziorzPNw9Nbkh+YAelRM+M89KlHCknqKw9avxZWzNnk1ywhzM65yUUQ32vQwMUBGR707TteiupVjLCvP57lriV3Y9aksbhre6Rwe9dPsrI5/a3Z6yMB8j7pqC56kGk0+b7RYJJnnFNuCM5z/CawjH3jabXKYcuoi2vwucAmughZJYw6Dg9a891KUveFgehrtdBk36cuT6VdVWWhnSd2aQ6H2rO1K6a3ti4bBzWkeM1z3iXcNPYj1qaMbvUutotDIl8QSQyffyK6fS71b20EgPPFeXmQsCDkmu98JxutiS2cZratBJaGNGUm9To8biAOlZeqQh7OUY5Fap+UAis3WpkgsXORk1hQTub1mrGR4UOBKp6j/Guorj/AAo+bmb3H9a7A8YorLUdLYgm++K8819dupsOxya9EnGMGvP/ABKu2/B9Qa3w5zYhGPGcxnNeheFpN1hj0rzpeF+td54RfdasPetcRsZYbfQ35uhPevPde+XUM9zXoMo4NcB4kXbfD6Vnh20zfEL3SrpxA1GDH96vSoTiBfpXmemc6lB/vV6ZHxAPpU1tWGFXcjNwqKzN2qdSGVXH3SKwtamMVi7L1xVnQr4XdmqM3zAVi6btdG8ai57GlIMoMdT1rmdd0wSTxvGvORn866nGSaiaFZCdwp058qsTVjzMhsFKWYVuwrI19ytg5Hrit1V2IRXPeIzjTnP+0K0hrK4qmkDnNIuPJv0OcDdXoyOHhV+oxXkscpjlVwehr0jRb1bqxVc/MKqvHW5hQloaXb2rOv4BNEykcEVpcYAqtcxMy/LXNTnys6Zx5kea6hZtaXDDadhNVETzJAo6mu6vdOWcEMvNV7Tw9EJQ57V6Ht48pwyou5b8NWRtYMuOorbmACEds5ohiVIgqjpVbUZxBbMzHBFcsW5yOpJRicR4jk3aiy9VBrqvDf8AyDhgcVw97N595I57133h9QmmqPXmtKukTBazuaTcqK5/Xcizds85xXQN8qg1zPiCQmycD+9WdGPMzWs7LQ4lSd/XvWpogJ1NRWbsIwcVq6CpOoqa7ZxSWpxwm7noqjharXXyofrVlQflNU7tjsP1rgi/eOt3scRqx3aq/wBami+6Kr6lk6tJ9asR8KK6L6HVhdGW4APNWs7X2Ju09lrRhP7xay9c5ul/3adIvMvguZvdalQfP+FR4+7Uyj5x9K6jwZfCdN4L48SWmP79fWtj/wAeMH+4K+SfBn/IyWn+/X1rYn/QYP8AcFX0OWe58MJ98V3Ohj/iWP8AUVw0f3xXc6J/yDH+orz8QfSZWvfKepNhDXPfeLHpit/Uz8prAPG761VJ2iZY+V61jo/CFt5108h7Cu8AwR6CuX8IW+22MnrXU965Kz94uirRI5u+OAa4Pxhc5lSHtiu6uDgV5t4pYtqKj0BrbDoxxDMVsYGKEOJRn1pmePpTsE813NJo4k2md/peswW+niNnGcVDc+IoRnHzcEcGuJDyYxk4pjMcjk1hGnqbyqaF+abzJHIPWu68LNv008/dIFeeKy4ruvCMmbJ1H94VGIjZGlB6nStzxWRrcPnWbRDqe9a+3jNQzQiQc1xQm0zrmro4Sw8PM8u6Q8Z9K7axthb2wjUYAqSOCMfdAp7kouBWtSo2jKnGzIbu+itkJdhx2rh9c1r7WTGnT611F9afalIORmuU1TRHgUugJrTDsjEJlvwjKBdyDPUCu4J3Y9q858Mv5GpBWOMkCvR2AKAj0qK+5eHehDOd0fpXB+KUIuEftjFd5cf6jjrXOavZC+jC4+YVVCVia8LnEcAqBzXb+Dv9TJkfxVgr4el8wAfzrstDsPsNoQepNaV53RnQhZmjPwu6uD8UL/piH1Wu8lXMea4DxNIHvVA7DFPDK7KxD0KGkfNqcH+9XpyEeQB7V5nomDqcP+9XpajEQNZ1naRWFWhz3iAhbJ/Qg1gaBqBt7sZPy9MVveJ8CxOPeuIgk2SBgcEGtoK6Oecmqh6zC4kQEU48nisXw7fi4g2secVtEYbNcVWPKzuhLmGScjjvXM+J226ey+4rp3+7XJ+Km/0Qj3FbUO5nX2scYMnIrf8ADupfZJ9r8g1z4JVqmTIIdWwa7JR5kcMZcrPVbeZZV3g5BqUnFcLputvBtVzxXR22tQydTXDOi7nXCsjS8pGbJxSrCqHIGaqtqVvj71UbrX44UO01Hs5M0dSJrzTJDGWLAYrjtc1Q3R8uNsD1qjqGvSXBIUkCslZ2ZgDzk9666VPlWpzValyVbeSaRUUHk9a9G0yIx2Ma45AFZejWUJtVkcLnHetpZ1UbQVAFTW95aDo92TOCybcVg6paGSBk981rG7QdXH51WnuIXRsuOnrWdG8Wa1GmjhZFAfYRgitzRNOZLlZT0IzWFfSK2pkg/LmuytNRtYbaMbhu210VpNo5IRVzbJwRzUEsQZTzWc2u2yrywzUDeIrccZrmjB7nTKVlYy9a0/ZK90Dx1xVO3bzYdw4x2q5qesQ3NuyL1IqhYH92fTNa9DfDvUvQAllPSsrWWzdqP9mtiLkj2rF1j/j8H0q6RpmP8MqL822pV+9moU7VKDzXUeHL4TpPBv8AyMdof9uvrWxH+gQf7gr5J8Gn/iorT/fr63sD/oEH+4Kvockz4Zj++K7nRB/xLH+orhk+/Xc6Kf8AiWt+FeditD6XK92zN1X7vHrWIw+X8a3dR5U/WsJjkke9XBe5c58Yv3nMeg+FB/xLFP1reH3qwPCjZ04LW9ghq4aj1NqbuiC6yK808QNu1M57Zr0q5ya808RDbqR9811YcwxBkAZDVZt4gwGTVdRyRU8Ab7QijvXatNzherLq269MVUuLUg/Kua7ax0QPArsOoovdLhgtJHIGRWManvG0qfunBpjkV23g58xuo9a4tiDMwX1rrPBr7ZJF9TRX1RdDRnakntUFxIVjYjqBUwNQXI/dP/umvPjrKx3zdo3OS/4SSSK72MSOa6mxvEvIA4Oa8z1Fdt1Jk85rb8M6oyOIXPU11VKVo3Ry0a15WZ3JRWGCPxqnd26vEylc8VeA/lTWQMCK56UmmdNaKkjzm5hbTtUSX7qFq7rTbtbm2BDA8Vh+ItOM0IZBkrzWLpOoT2Uvl8kZ6VtUjzK5z03yux6EBkDPaqzWYdy3So7e/WSJS/yk1ZFxGf4h+dYJSR0NxZEtkFO7IzVlVGzbnmoXu4V6uPzrK1HxBDCpEbDIqmpS3F7kNUW9Uv1tIyGYCuBuZRe3Lsx78U3VNWlvJDknFUYnIdfciuuknBXOKrNTdjotF01/tsUiqSobJNd0BlcD0rK0YQxWCuWAJHrV5rqJf4x+dctZtyudmGSiipqWn/a7UqwrhNT002UvIwK79tRhCjLj865LxRcRzMuxga6KDdtTmr01e6Kmi35tbpV3YXNehQy+dCrLyMV5KkpjYN3rrNK8SLDa7H6ilXp8wYequp2DnIwOa4/xUf3BU9cipG8UoDxWTqeoC/GaVGDWg69WBjeWWXKjNSQ28meQRU6lUQCl830ru5bI4HJN6DltwPvGpoyqdHqsXY0maap33IdRp6F/zgf+WlQzKj43SCq26kyc80eyVynVk0StaRMPlYGmnTwACrjIPSlVZWHyqaeIbgc4NKXJs2NSky4l3dwQBEY4FV5NUvl6lsUzfKv3gaPPUnDCsvZJ6otVWtCF9Tuj1YimG7umH3jzVo+VIeBQ0XHyipcLGsWnuzO8mR9zEHNSBZiQMnpVhmMZ6UnnA9BzUOTN4Uo9yL7PKepNAtHJ6mpvNbFAlOaV2aewT3YR2RLDJrWt4Vhj61nLMc1bE5aPFS7s6qNOEdizBKDLtB61j6wD9rB9q0rNMzqfeqOrD/SaqnoRj7uFmZ6Hp7VKp5qML96nL1rqueJNaWOl8Gn/AIqK0/36+trD/jwg5/gFfJHgz/kYrT/fr62sP+PCD/cFadDkre6z4cT79drop/4l7CuJj++K7PRTi0xXnYnU+lyvdkN6m7NYDja7fWukuhkkVz97EY2LUU5e7YMbTdrnZeD590DL6CupJFee+FLzybwgnhsDFegDDsrZ4IrmrRsyaGxFOMqTXBeKrErKswHUV6BtG9u4xWdqenLdwkYBrTDzsTXjc8vCjk1paJZtcXyHHArTbwvJ5xIziul0fRksVBYDJ5roq1dNDnpUtdTSVfJt1THasHXZxHYSAnkmtm4kByucY71wviXUvNlEKnhRg1hRbcjWskonPjG7Pcmup8HhjeH05rmIIy7he7GvQ/DunfZIA5HJ5reu7RMqGrN0DFQT8qw9RVgfhUUgUjqK4ad+a53ys42PN9Y0+VdQd8HbWdazG2vFYdjXod9FAIHLFS2O9eeXeBePt6Zr0lLmjY8yceWV0en6Xd/arNJPUVdwSa5HwjqAZfs7Hp611wY7iMcV59S8WehStKKuVrpN0TKRkEYrEh0aIXHmAAnNdIyKV5NRqixKXIGBTp1G3qFSkktDntZZbZFAO1u1YTarIg+8aXxPeme62oeh7VghZHHOa7VaxxNSvoX59Wmc8MaosZJiSSSTUsVsWPNX47ZUAJAqW0jeNCUtzIaFx2pgDA4/GtxljbjAqJrZM0/aoPqD3IV1W5WFYlY4FNOp3TjBY1OLZM9Kd5CDtU3ixrCzXUom5uXUfMaY6SSMN5J4rU8uMEcClAj39qOa2xawje7Mn7K/UinC1c9Aa1GkTHQVGZ0VeAKcZ3FPDQgjMMOGwe1SqdoxSO+6Ymg12UkjyaqXMLnJ5oxSD3oyewrZtXMWtdB27nFLmmZ5xRyx21XNFIORsdWlYaa87AkcVRtIfOulj967a2gWGJFAAOK8jGYqVP4T0sHh1L4iODToIkAYDNSm0iA6Coru9S1UljWQ+vAycdK85e3qO6O90qMTVk02KQHAFYuoaYsCFwO9XIddUHBrL1LUDcvtBOK78PKqpKMjjrKlZ2M7BVuKkSZwajBpwr1XFHlObWxYWVH4Yc1FLDj5kFRnjpTllI61m6ZvSrMaM9+tKFqXIkpQmDXNNWPTpVVU0GKtWYhxQiYqULisXM9GlQ5dSxaECQCs3VT/AKVWlbcTL9aytUObk1cHdnLj37pVX+KnBaaKcDzXUeJM6HwaceIrT/fr62sD/oEH+4K+SPB5/wCKgtP9+vrGwb/QIP8AcFapXRxYj4j4iThxXYaQcW1cgvLiuv0kZtM151fY+nype80STqWBI61mXUfmoQetbB6mqE6FXJFY03Y9DF0+eNkYltK9ldq3QA16VpOoxXlsvzDcBXA3EKyKSB81M0/UptNmxk7c960nFTV0eTZ05WZ6kMDv1oxisCx8Q280YDthq0V1KFhw4/OuRQkmaOcWXSFqJ5AEYk9Kz59Wgj6uPzrn7/xIvzLCST0rSMZPcmTSWhc1rVkggYIw3muEnlM0pdupOatytNdSGRvyqm67XrroxUdzmrNtE1sT9qjbHANeg2+rxR2iDcMgYrz6OdYx05pzXshUhSauolIzpS5Tt7jX1Xo1Zc/iN8nDVy++V+pNOFvI/OTUckEa3qS2Ll5rM0xKhjg1nB97Et1NWVszjPeqzxmNzWtNxMqkJrct6dePYzrIp6mu/wBO1uKeNd5G4ivN0ccZ7Vdiu/LIKsRilUpxk9BQruOh6YbmDBYuOlYmr6/HFA0cbAn2NcjNq07Dhzz71TzJM2WJOaw9jys641nPRE6h7u5Lt61dESp1qO2QInA5q1HaS3DcA1MppHTSppfERZUdBQI5pTgKcVt22jBVBkrSitYYgMKKxdVHRy22Obh0qZyMg1oR6Nx81bRkjUdBUT3KjkVm6lylGbKI0ZAOahm0yNUJGM1dkv1xjNUJrvIPPFOLkxSiluYs0LG52Ke9WV0iYgHmoYJN18GPrXVrcRCFenStua25na+xy0umSRoSc1myRsuQa6u8uo2jbGMVzzo8zMyjgVVKWupnUimjL6PUmeKZMcSGjPHFejBprQ8StBKQ7GaeN7cIuTSRxtKwVeprr9K0aGGASz/e9KmpUUVYqnRb1Odt9KuJ8Hacmrknh+eOLeQc/SurFxawgABar3WoxiJtpB4rk9s3odHsbas5XSoxFqQD9c11bEnpXHrchdT833rqreZZkBz1FcuKi9Gzuw3K7pHP6+8hfAzisjHQ+1dbqFgtypPesCTS5o3IxxXRha8FocOLp1E9CiSQcijOamS3leXYF5q0dJuFj3ba9K9N6nCoyKFLmkdWifa4xQTiqTuRbuLnNGBSZpetNMT02HbtvSpo5Mjmq9KKVSCaNKVVwdy7G+TVocis6N8Vbhlzwa4KlK2p72FxftNC1Fw4NYuotm6NbkQDSKPWsC/P+lMPQ1NLcMwskR5pR1qMNk09TzXWeHLU6Pwf/wAjBaf79fWFh/x4Qf7gr5O8Hn/ioLT/AH6+sLAn7BB/uCt47HFX1kfEyfersNI/48jXHqfmFdhpPFlXmV9j6nKf4jJpDg5qGTDrU74NV3GK51sexOF7lCRTG2R0NVZljk64zWlJhhiqcluCcg1rF6HnVaF2UhCycq1PEt0vRjUhicGgo3tVbnM6NiFmlk++xpqRAn1qbyx/EaepC8AUN2KjSTepJGn7vGKpyWwZzzV9dxXtURj6kmpUzWWHTRVW0UdalWKJf4c1MoGKXcgGcVamRHDRIgi9lqQKe1IXHYUm81MmbQpRQ4gjvVaaLdzU4PPNKVVqcZE1KKZmNAaTymrTEBbOMcUwQ8npxWvPY5HhUUkg9avW1pJIwCrxVq1sWuHGBwK6azsUhjGQM1z1KxtSoqLKNlpeAC4rVSJIB8q1MBjpiop2IU4rkc7s7ORdCKW5zxnFVXviOBVC6dwxyaqm5CrzVxhcibsaDXTMajaYnqeKzzc5GRQrvIKv2aJVRpFp5owMk81n3F0WG1am8jJ+Zv1pwhiVs9a0jFIzcmytbRuW3Yq+0km3HOKjNwkYwqnP0qrJPKx+UdaUo3BSSC5uOsYNTW0qxW7K3U1VWDa++Uj8KZLMpOFNaRhYxlUuijdL85NMjBxzVpk3Lk1CwA4FdlPQ8urrI0NJQfaBIeic1rX2uZAjQ4AFc9Fc+SjAdWGKrSyFjnPNTOPMyoy5UX5NTkZj8xqE6g54JqmeQMfjRgURool1myYHc+7Na+nap5R2seBWKvTipBwPeiph1UVhwrypu6O0hvYphkOKkZ4iCSQeK4mOeSM8ManF/OARuOK5Fgmnod31yDXvG5aywLf84611EfkzRgADBrzQTsJN+Tmus0TUA6hGPNE6c4amSlCbsir4k00RHzEFc31UCu819Q9nk4PFcG3Eh9M124aXMtTkxNPlegtOpmaXNdTVjltcdmlptLSbJaHg1NE2DVfNSIcEVnUjdHXg6nLOxr23Lqawb/8A4+n+tbtk2StYV8Qbp/rXHBWZ6mNlzJFdetSr1qIdalU84rqPHOh8IH/ioLT/AH6+r7A/6BB/uCvk/wAIc+IbQf7dfVtiwFjB/uCt4bHDV+I+K1+8K7DSv+PMVx6/eFdhpX/HmK8uvsfVZP8AxGWGqGQZqY9aY1c62PonG9yo8eRVZwVNXnHHFV3T1ppnPOBWLcdKiJJqwyCmbMVpc5pUyEg0BTUuAKXcoFJak8iQKxC4qNiTxTy4pAwJosOVrEYBpdmR1pXB3UmCKLGaTsIAM04BTUQDE96fGjbuhp6CjdjmwDRzipXi54pyx/LzSZsqbe5X3MuKdGjTTKi96e6cE1p6HbBpDKw6VMp2RnKGpsWFksEYyOatyMFGBS7gTkdKikZR3FcbldkqFhdxqKeQBDmoZroKMA1ny3DOcChR1LTsRXGHc4rMvECjAPNaDtt5JrMnffJ+NdsVZGc9SzaWe+IE1d+wHaCtOtSotlxV6I5AAIxWE5tMqNNNGObdlb5qgllSI1vTInfFZF1bRsSaunO5nUp2RnvfIO1QvqH90VFdwhCcVROa7YwTPJrVXF2LL3bP3qPzCTUQBp6jmrUTFVGydZTsAphOTTT1pQK0Rk5XYjkgU0KG70/Par9hpUlywIBxSk0hpN6FAIBQVFdcnhrMfPWsbUtIe0JODiojWTdi3Ra1MwALRk0DnipltpHHCmuhvTQzUlF6ohzmjtipntJUGdp/KoADnmpjfuKcU9Rrg4rQ0u5MUwyeKpt71NZMkc+X6YNRVTehdGagdHqWpo9ntzziuWLbmJFTXd0sjbVzioAMDIp0Y8iFWnzsKcKbThWydzJqyFHSjNJRQwhG+48UK3zVGWxSw8vUVJaFUI/vEbdj/DWFe/8AHzJ9a3rPhlrCvv8Aj5k+tckHdnrYxWiiv6VIh+f8Ki9KkQfN+FdR5B0Pg8/8VFaf79fVVkf9Ch/3BXyr4PH/ABUVp/v19U2Q/wBCh/3BW8Njiq/EfGK/eFdhpv8Ax5j6Vx6/eFdhpv8Ax5j6V5lc+pyf+IyY/eprU4/eprVyo+jXUjfIUn0qi1wWJ9qvPnYQO9URbkE571SOSpKonZbERnJ4puSTU4tcHNRsAj4qzF3fxERQk5oMUh+lStItORiTTIdOLK4hYdamSMA5NLJkGoSzUXDlUSw20jFNwoHNQDfmneW7Urj9p5E6BSanCgVVjjZTVxRxUnXQ13DbTStSUhIpWOqUVYhKlgw7Yq3plyYEdR61TlfavB61f0+2XZvY9aJJWsebUdmyZtQcKBnFRteFxy1R30aD7prKYNu4b9aiNOPY5Zyfc0Xm9W4qFrtUHymqLb+m6nxw7jya15EtjOzkLLM8x4zTGhfAOK0Ioo1HNWB5YHIFLnaNFSZQt52jG01bW4IHBqKdEI+WqTbwcCoceYfNKO5pPdFh1qu8hwSTxVZEfqTUN1cBIyAeaunTsRWxCUStfSh2xVE9KVnLtmk612x0PEqS52OBzS76aiFpAo71qf2Wy2/mEUc1iYwbM3d2pd+KlWDLVaSw380va2NPYMbptqbqfAHSu/02yjt4VyBmue0G1EU7cV1p8uOMMxxXJWquTsjro0lFXZLhVIHrWbq0CPbNuxiryXEUhBB4FYtxcNd3hhB+XNYRbjqbSSkrGDYaKZrhmx8ldNbaTDGoGBVu0tlhTYB171ZwBwK0lXbRnHDq5m3GlxvEwAHSuL1awNlKSo4NejHp0rA8QWyyWpYjmro1Lszr0UkcOfnUNSM1BGz5aRumK9LdHn2sMA+apQOKbt4zTlNEUSGMUdKUnmnMvy1TlYLEZamNJmlPSoyOahyDmb0FzzVu3TkGqyLk1oQrtArCcjtwtJXuzQtuHWsO9Obl/rW3CehrBujmd/rU09TfGNaJER6CpF6/hUfpT1+9XSjymdD4P/5GK0/36+qbJv8AQof9wV8reEePENr/AL9fUlkf9Ch/3BXZT2OOpufHC/eX612Gnf8AHmPpXHL94V1+mn/RB9K8ivsfUZP/ABGWD1pCBTj1pjGuVH0a6jG46VG3NOY0w1SKTVrDTVWWMsc1aNG2mZTpKRRW2YnmrCRbKmxik607kRoKDuMaNW7UggUdRUm3FFJs0UY9UN8pfSl2AdKdRU3K5IdhuM07GKKDRctRS2E5NRySqg5NOY84FRNZySv7U1I4sRVa2Kk04ZuvSrEd9KItoJxV+30MOw3VrwaPbxr8wzQ8RBaHjzjUk73OXMsj9QabjHJWuw+wWo421BNY25HAFNYmC6GToVH1OUZlzzQJsdDW1NpUb5APNZdzpbRAkGtI14z2IcatMYtz6mp1nRhyax5Q8ZxzUfmuCOtX7NPUUcZNaM3PMXP3uKR5Yl9CayvnIByaecgDJpWSOhVnNFie74IU4rKlJdiTVzbnrTGjXHvVxMK8G0UR1pwGKn+zMTnFKbY1qtjgSsyXTbY3F2ij1rr9RiS2sFjK/MQK5bS5Gtr1H2nAPpW/qF79qli4OBjtXNUlY7qNO5Rt9NDKrN3PStZLBEQYXtTGkTzVCjArRRgUAz2rlc22d6pKxV09BHdsD0pmr3kkk/kxPtG3NDFobjf2rB1OeU3+5P7prSlHmlqcmIfKrIkh1eW1LRO5OeK3dJQv++cZz0rjER/M3SdTXcaZkRxDttBrStFIxoybNneETLcUxLmJjjcCawtZv2muxbRNjFYX22a2vFVnJ59ay9jdXLdZ3sd+WwOaxddkAtWyavw3AnsQ2ecVzmuXG5fLzU0o2kXUvKJypcNISaOpzQ8LAE4qNSVGDXpxkeZOLTJM0YpoalzWqZI7+HPepU+ZKhPSpYWxxUSAgbg4poBJqeVPnJ7U1RUI1UEtSSJBjpzVpMBearqwVTTfNLcU3TuV7bl2NGJiRwaxrj/XN9avW7MrDniqNwczNSjDlZnOq57kY6U5T3pq0orUxOi8If8AIxWf+/X1BaN/ocX+6K+XfCB/4qOz/wB+vp60P+iRf7oropvQ4qvxHyAv3hXXaZ/x6iuRX7wrrNMP+iivLr7H1OT/AMRltjg0xjmnN1pjVyo+kWzGU007uaYaaGhMUlLSUxhS5pKKGAuaSiikFwoNFFAmFFAprtii6E3ZD7ZBLcEZ4Faax56DGKpWAAQuBya0LdHYnJxXPUk1sedU95lu3jx1arQVQck5qKKMKoyw/OpTsx94fnXPaTOZpJg6xkcAZqjMoJ4OKsuUxgN+tUpkyeG/Wi0i42InjIBKvzWbczumQ3NWZ2eNS2elY89wZG5rpoxZNTTREbhZ3wRik/s/kN2qxb2+/wCYU+4uRGnl967Izexxzppspz7FAVRUQTPvT1Qs2W71MsW059qdzenRdis/C5pij5wT0NbGmaWb5ZD6Cs+9ga1mMZB4q6clfU5MS5LRCSyLGVQDOe9FrE9zKVA4zioorWa5IKqTitrRrcwb/MHIanWqcq0OejScnqaFposQjG4DPrV4aZDtxtGRVq3kVk4qcCvPdRvc9RU+XYzDpyZzjpTXtWU/KcVq0hUHtUXLTfUxZoZGUjk1kXGnySSbhkEV1rRj0qs8HPQVrCpymc6UZ7nKS6dIyr6rWxaTmOIA9VXFXXhzxgVmSxvHKeOK0VRSeplOioL3TEvrqSPUWmB5JqoTJPcB3zyc1pTxebPyh/Kla2YspVDge1dXPFKyODklzGvb3QhsMMccVgzTG4uST0FW7hZZFCKDT7ewwQWHasZSS1O6lBtalIIGByuKzbiMbyBXTvaqEOKzFsPNnIqqdS5FeikjDZCvvRnAroLnSSkecViTwMjV0xnc8ycGhFOacDtOargkVIrZrW9zNXLW8MnPWo8Y70zntS5NCSG2wPNL0FIDk06tSCWPIHWqL/6w1eTpVFz+8NZy1Y1sNFKMYpB0pVGaQG/4RP8AxUdmP9uvpm1lxaxDH8Ir5j8LuI9dtXPZ6+lLOZTZwn1UV101ocdb4j5PX7wrqtMObYYrlV+8K6rSv+PevKrn0+T/AMRlumtQSc0hrlR9Kuow0w09sUw0wQlFFFAwooopAFFFFABRRQKADBHNQTHkehNWD1xVQkyXGz05q4wOXFVOSJfkuobKBE3AP3FU311g4CN2rL1GcvcY9KrRjL1qsOnufM1cdJSN8a3OV4JNJ/bE5HJNZa8Cn9qtYVGLxki8dUlyfmNMOryqfvGqRqvLR9WiOONkaL6qzqQTSQlbgjJ5rJzV6xDZzUuio7G0cU5Gs7/ZYsis0sZXLt3qS4laQ7Kai4xUNWOumnJk0YyOakYELntSIMVKfmQr+NZtnqxiuQ3PDr+VGQB1q1qeixXbq4AyaxdEudspQnpXWQTCVfcVLbieXVScrFa00uCzAG0ZrE80f2jLFjHJIrqJ87C4rjbotDqHnepxUc3OXGKiadtcbDtzzV+K4LVkS8gSp0pVutoGDWPKddkzaWUHnNP8yspbkA4zUv2oY60WM3A0N+aYzD1qgbsYJz0pn24MpzT5RpWRYkb5uDSeUrjmsmS8dn2qCSaswQXU3qKqMbGcmmXhZ24+YqM0/wCzwqPujmol0+cfec/nUUhlgPOSKuTaMeREn2eJSSFFMZFAJHFNEhmGVNIXyNvpWcrs6KSSIJU2qc9ao2jbLvnpVy5c7GPpUGlRrcszdwa1pp2MqzV7G5JAs1pkDPFcfqcHlyHIxXaxqVTaelcvr8Y8wY9a3ptnnVoo5iVMDNRA1dvNqjAqkvSuyLOF7kivTxzUAp6vVJiJQMU7rTAcinjpV3ESKcjAqi4+c1eiXIzVJ+JGqeodBvalTrSU4dfwoEaugIz6tbqgy27pX0XYgixgB6hBmvnvwqQuu2pP9+vo+18s2kR4+6K66exx1fiPlNfvCup0r/j3rll++K6nTP8AUCvKrn0+T/xGWicGmHmnmmGudH0q2YwjFJTzTDSBBSUUUDCiiigAooopAFFFFADXfALelVoT++aT2NTTH5DUC/Jp0xPUsMGtaaZ42YVbKxkTNvnJ96dGPmqI8saljFdsND5uSTdydelP7U0U6qJdhrHFVpDmrDdKrSdaV2CSIsc1r2y+Xb7qy0GWFa8vy2Sr34rObN6MbyIV+d91TqtRoMmrKCuacj6PD09BwGBSE7Tn2qQCo5R8p+lZrVnZONoFa2ufJuuO5rp7O+8tgSeCK4mTcZl2561r2V+E/cy/nV1Kd0fOOverY7dLxZIivrWHqMaSEgfWq6uWG6OTj61BcTOoOWFY04cpvUkyaxulKG2br0p0tsyNkdKyjBMYknjyOetaNtqo2rHKBwKJQN6dV9UNIcc0bnq8HtZjndj8abK9tEODmszp9rHqVAkjH2708KJXEadaguL0MuyMda1NCtP+Wj8n3q+XS5zVKycrIt2mlpCoaQfN2rRRdg+UU7qfpQazcjJpsOT941FLCkiFWHXpUlBHei4ROfmiezmOM7TUc06xKG9a2L2AyxlgM4rjtT87zdm1se1bRjzDdXlJru/UgqO9M0jUFtpWBPBNMsrEyrllYn3qWaxMPzBD+VdKppRscVTENy2NuTWIvKyCK53UdQjmJ5qcWyzjAbn0zWbeWDRMSelKELMyqSurmbK5lekxtpxXbTOprotZHGnzMCO1GMUYopotdhVYipwcioByali5cVVyHoXoEzET7VmS/wCtatfIWE49Kx3OZG+tCGMpwHGaQVIgB6VS1JehqaESuqWxH96voKzdzZQ/7grwnwpB5+s2ytj71fQ1rbqLWIZHCiuqGiOKo9T5WX7wrqNM/wBQK5dfvCun044txXk1z6jJ/wCIy2TTDTqaawR9Kuo0mkpTSUAgpKKKBhRRRSAKKKO1ABRQKQnFAmVp2+VqLweXpQP97BpLjGAPWn6v8thCg6FQa2pnz+YvUwV5NWY1qsvBq0h4rrieEyUCkNANBNUSRsarv1qw3Iqu1SxixD94v1rVuukSeq5rNtgGkGa0pzuljHotYVWd2EjeQsK1ZAqOIcVOBXM2fUUYWiJUUvQ1LjNQXPypn3xVR3JxErQZHawKzqxHeqt0oa7wtXlZYVx2HNSadaebOZ3Hy9q0lKyPnKVPnq3IUWWOIbWIqORmONzZ5rckgVxtxj6Vl3cJjYccA1zqWp6MqepuW0StpaqOpFZN1pzRtvxmtWzYPYoQasIVkYKwBGKz9pqXyq2hymJFJxkCpbceYcOa6GexhkUlRgmsOW1e2nyOlaRkmc1WnLoSRxKkh4rpdLYGPFYKFZVG3GR1q7a3PkEA05GMU1udEBg8UGq0N0rqOan8xT3rBxN09BaB0OaaHGeaQyLmjYiSvsKr4BBHFVZLKGRiSgJNTvMgHUVWkvUXoea0jK+xLVtxyW0UHO0VkavfxRwlVAzmkvdTZQfmFczdXTTSEk5Fb04ybOerKPKy5ay7H8wtWjfqs1lvxXPI5ZlQGtu6mKaaqfStJ6MygrxOdkXNQbcGrBIqNjXRDVanJJWloMxS7M05QTUqrQzSnG7IdmAaIwVOasbaCgxU3LlSJUYyIRWeyESEVq2sQC1QlH71vrVRdzOceUgCZzViKP8AeAD0oVBgH1q5BFyCK2jE5pyOn8B6Hcajr9uIgcbx0r6Kh8MTLCgLnIHpXmPwctk/tPcRypGK9+xTc2jHlufBC9R9a6bT/wDj2FcyvUV02n/8ewrhr7H0uT/xGWjTTSk5NNxmudH0q6iUhpe9IaACiiigYUUUUMAoz2pcUAc0h2G0h6VOwG2oTQtSZbFOc8r9afrfFpB/uio5+G+lS63zaW/+4K2p6M+bzDcwl61aj6VUBw2KtRniutaI8XclFIaeEY9AaR1KjmmnfYGmtyI9DUDCrHaoXWhoE7j7UZkWr83E6f7tUrYbZFNW7sMs8fuKwqI7cK7O7LcQ+UVOOASarw5HyntUhYudgHNck9D6mE0qdwUmR9q0l7ZSRxgnp1q9Bp8ka+ZVXU5pDGFJHUUoSuzixE7xKEebmURDq3FdIUW2gjiXrt5qlolojSSTMOFAIq3I3mSn2NKrPoc2Fp2ldixj5hmmX1sHTIFWFUEDFTsm6PFYRbT1OuVrmFa3Jt8wnoKtrdLnINQXNuEMjY5I4qrZRPMr4PINbciepzKVma6XS9M1SvXD96VdNujyDTX0q7brihJIqUyksnlHKn61chuI5BgkZqP+yZV+8DTTaGHkZBrRWZxVHd3L2+ZOUztp4v5lHesw6i8HD4K96ni1a1YfMKr2bIVVIvLqkmec0jalK3ABqsb+0bkKaqz6nGudin8qn2dynOyuX2uZSPmJFUrm9WMHLc1kXGqO+QOKovM8nJNaQo2Oeda5Zur5pWIB4qtuPWo8DqKcpzxXStEcrbk7FyyQvdK3YGrWp3GcIDxRZII7Znbg4rNuJvMkP1rNK7N78kRhagc0ypYxW9rLQ5F70iVB8gp6qaVFqyiDHSs2z0KFNkIXil2H0qyI6dsHSobOx0R1uuISfasxlzI31rYVdkDfSsckCRge5rWkebjI8rHIvAq7bZz+NU1IBFW4HwwFd0UrHkyetz2T4P5/tNvqK94rwn4PMP7SYHrxXu9c1TRmkFdaHwMv3hXTWAP2YVzK9RXUaeR9mFcdbY+hyf8AiMlbIp2CRkU8kY5FWbFFkYhsAVzc2h9IpWuUSPWmmrl9GscmF6VTNC1BO4lFFFO9hi5pM0oUnoDUrQEICQahzuJvsR5pM0nelxkVb1Q02KXJFMbpTgKY9VBWJlexUuupNTaqN+lxOP4VAqKcZU5qcfv9KdOrAjirjdu54GPjc5wdc1ctXBcA1TPDEU5HKtkV17o8ePKmdpZWUTW/mtjBFYGoRlbo7fu0q6tIlssSnpVV52l6nmsKanzGtVw5RDkH2pjUc9KU+neutp9TkTXQdF94VsJCJ2jPXArHTg1q2E+OprGotTSnUd7EtxGY3JUVHaS/vxvrTXZMvNZ9xakX8YToRmuSqj21iG4qJrm+cr5arxisS9fIIPXdXQosUaYOCcda5u7Xdflc/KcmuektS6zskjodPURaSZB1YVDH8xzVixGdEA9jVaA84qJ7nRSXuluMVYFQx1NQ1oDWpBNAJCR61jBjp8jE/dLVv9MGsPxCVFoSODkVrR10OfE+4bNrqkDovzAVc+3W+3O8V5ks8inhm/OpvtkxGN7fnW7pHEq1zvLjVLVV5YGue1DVYmJCYrBLyN1c/nUZRj1zVRp2IlJsW4uTIT6VCM+tPZKVIyXUeprbY5uRuRftI2ZMjmnXSGNOa3tOsVhsw7jtWRqzKWwvrWUdWdso2hqYuxnPAoZCgwa1beJVgLsMcd6oXLBn4rpi7I8uUveK5HFT2kBkkAqJAWbAFaceLe3L9D0qJO5tGPUbfyhFEUf41lkHdipHkLuXPWmryd1EYNE1ZJsFXNWEWmKPSp0FKUmjWhSTJI14FWkWoUHpVlKxcj16VOw9Vp22kzTqlSOpx0ElOLd/pWGxzLW3PxbP9K593xJXVSeh4mYx1J8/NWhZr84zWZGxLitS3OWFd1PY8OrpE9f+EQP9stjpkV78BxXgXwhdf7YYE85Fe+jpWFbcvDv3T4FXqK6Sw/49xXNr1H1rpLD/AI9xXFW2Posn/iMuHJGKVJTGKaSQaa3Nc/LofSqN7jnkMh5qM9aUUlEVbQLWAcUnU5paSqlHQllyzILgGr04Xy8E1jwsY5M1M0kk77VrnasyUyN0CscUzODmn3EbxEBu9WbeweZRx1q3KyK50ioD6d6acDg9a0jaCC5SN+5qHVIFhuI9vcURnoZSqozJInZS2OBTNPlCzMrdCCK6ZreNtIZwvOK5JgRJleu6tadTQ8zFx5ileWzxXDYXgmqoDBsYr0K00yK6tlklUZrnzYL/AG55ZX5OauGITdjxpYWTZheWwGdvFKpOcgV350a0kU4A6VTu9Gt4bR2XGadPGx5rBPBTsciMk5zShfn3GrENg7zgdATgVoTaHMiggHmumWITMfq7ijHDF2IAq3Adhyw5qW2tWtrlTKvy554pb6WIv+76UubmZPLyR5i7BcA8VHcXqx3aMewxVSGbAqK+XeoYdazqQubwrbSNOS+3Bgp6CsmWVt5kNSwqVQE/xcUy7AW3Prms40rHTUxHNY6nRX87SNvcA1DEdsjD3qt4XudyyQn0q1Ovl3RrkqxtI9PDTvEtxnNTiqsBzVrtWcmayE3Hfg9BXK6/debN5a9BW/qF0LaBj3IrjZXM0zMe5rpw8ThxM+fQgCGplhzT1TjGOaspA23NdLdjGnQuVTHijBzUkitmkj+9zQpFumk7CNEMZ7060hM10i+hqSUqBV/QbbzLgykcDNTKWhEkkzau5fs9mqe1cw6+dOfrmtbVrkSuYx2qjEmxDIe1Kjq2RiKi5UV7qQJF5VZbHJ96nuZTJMW7UltDvbceldDdjzow5ncsWkIRfMaobqYyNtHSprhyQI0q7Y6ejLmUZrJytqdXL0MIoT605Vx0NdNNYwGMhFOaxZrVo3PynFXGsmZSoO5Ai46VZRSetNRMHmrKKD0qZzTPQw1EVFwBU6imquKkArFnqxjZCr1pxptBpJDYlz/x6SfSucbmSuhuT/okn0rnusldVLY8PM3qieEc1q2+AgPvWbEOavQE7ce9d9PY8Grqj134QJv1wt6EV9A78cV8+fB2ULrhU9yK+g8A1jV+I0w690+B0HzCuk0//UiucX74ro9PP7muHEI+jyb+Iy0TgUzealhAeXB6VJcxIg+WsYvQ+gvqytnvSnBXIpu7A570+KMu4UA4NLmSBzsNJyvHWphZyGLzBnFWbyx8iJXWrWmTLPC0LDmsJ1DKdVENlYeenmEcCool+y3+GHBPFaNi5gmaA9DUlxapLOuCNwrD2nc5/akGoWvmXUTKPkJHFXGdLKANgCnkAKN3as7WFeaFfL6YrGM5TlZmcZNsp3morPeRkDnPWrt5ZNdeVIvXbWTbWMmQ7Doa2Li5a30/cpG4YFdEnayiE073JniK6c6A4AWsBoIQVxjdkZraiuPN0p2YjcQaytJtlnuZGkb5VJ71UU0iGbFvPmYwLwABgVm3duf7TDhtuFOauQTRG8Lgj0qj4ifZJG0TfeGDSpp82hzzlYt6TM8kcxZywUVnRT3F9dSwhiVDdKv2kP2PSHfcNzLUHh0bWnmIz8xquVJMXM7oqam66fJCoGGVs1t2F0b23DMOAK5+9hk1LWiv8IIzWxdubGx8mFfmxVSirKN9TNT30IdTlhkPkxoCx4zWa2iSsm4KasaJbPPM0s3Uc81ozautrKUZRt+lONSUJcq1InTjOF2cxNavbZ3EiolfMfzHPNTavqIu5dsfArPDkbR6V6EbyWp5ztF2ReuH8p4f7uelQX06ypsUc9aLqQSouOoqkWIOTVpIXM2aWiXRt79MHAJwa6jU0wUlXoRmuIgBUhx1BruLWRb7TFGcsoFcdePU9XB1OhHbyAjGeastLsUk9hWahMU+2rwAlXB9K5U0nqelUV1oc1ql693NtUnGelRx6bMVDBSa6BtKi3bwOaekzQHbsyB7V0qquh5rpu+pzhhlil+dDxV2ORSuCcVuNNazjDoA30rNu7SEZKH9armubU5cu5VKw98E1VuLcKN6dKc6iPuTSrulXYAaalZmlS0loUEV5pVQcknFdVbothp5ONrY61X03TFiHnyDleai1a5MjrAh4PJxSb5nY5WrLUpKTM7OeS/A9qjvpvKi2A49asArCu/sOlY9y7TTexNdEY2VzgqvmdhkKGZ8Ada3bPTCY+TtzRp1vHFEHYc1alvAPucYrnqT1sjoo0x8emW8TbpACferYa1jXhVrHkuJX9cVXWSR5NoJzWDTfU3sk7m/59v2UVFIbeTqq1lmGbbnmoC0ytg5oUX3CUk+hpS2ULD5FAqg0RhbpxUqtOgzzUUlwzHDCrhvqaU6vKPBDDOKWmIflp9aXPShHmVwpx6U2lJpoclYhuSfssn0rCCEvW/OM2z/AErJRRvrqpbHz+ZO8kPiTnmrkXCfjUIxmp48Y/GuymzwpLU9P+EWT4jj9NwzX0dXz18G4w2us390ivoWsam5rDRHwMv3xXRWP+pFc8uN4robL/UiuWrqj6HJ9KjLanAOD81TRW806knPFFnD5s4HvXTxwJboNwGMV5rqWdj2ZVLNnNW9k00xQjkVrwWMMLBS3zVElzFHqhCkYbApJ1m/tIMv3eaicncxnUuy3elCoiIGTwKoWdo8F1uGcUy+ac3sbAHCkE1o/b44oQXABrNJv5mTbZXu3WDUYiP4iM1FczvbXqt1VuazdQv/ALRdqyfwnNRT3clyVB7DFaxoX1KjTbZvX95F9j3K/wA2OlVLbU1aELIBWOd7oQWPFOjiMmAM1pyxSsaunymvcapEqFEUZrIkvJZgV5256VoR6Ox+c5qvBApvDDjvQlFAtSuJZlhCZOKjjuJIFYLnLd63rywVLXco5ArO0+1FzIVI6VfNGwOKM2KeSFmbJzUVxcy3GNxPB4rqP7IgO4MQD9aoXOjiFg/8OaIzjc5KlNFFrq7+zFCCVxVzSb6O2spVkIyTmi+mURGKJMnHYVzbmXeVORntW3s4yWhxzquMjVt9WWDUXlwCGrZGr20yksqk46VxLJIh5BpVmI7mqnhk2pGMMStbna2ErsJpUXCqM4rI1W6EqkmIKfWotO1j7OpQ8q3BpdYvIJoQIxg1lCk41NTWpUjOGhjJzlu4pS2BnvUW4heKM5FekrNWPJekh6yHnNKSp4qHmk5peytqW6t1YsGYKeBxW34f1Dy7jy2+6wNc5tZqsQF4nDDORWNSF0a4eryyOyvIth81eQaSGXgEH8KTTrpL608tj8wFV2DQTle1edOFme/SqcyNVZBTyEcdBWcs2e9WY5cd6hRaLlBMe9kjjgYPrVdtLY/8tT+VW1nFPFwBWilY5pU2Z40cHJY5x7VahsYYFzgZ9Kla6AIxVWW4Jctniq5rmkY2jqJfXIiiIU4z2rBzkl2PJ71LdTG4nLA/KtUriXanFdFKm3qediKlnYZdT5XYOlQxR8Bj17CmQgyvzWnaW/2iUAdFrSpOysYUoXdy7ZW7zQZb5ABUkFiJJ8Z4FWr2eO1tVjTGaSwuVUbmrz58zd0ehCNkWGs41gbKDIFZtpHG90TtAxxVy81FdjKO9ZNndbLon1q0moidrnSrDH5eNorJvEjicHA61YbUlWPism7u/MyaUE2htxRtW4hnjxgVTubOKNi2RWdaXbIvBp0928gwTTUJJk+69iWSFfK8xD17VXXk4PFRxTsMqTxSJueXrW6OilVlsWMEUnWlOc4pBTR2N3Wok5xbP9KyR1zWrcf8ez/SsmumlsfP5l8aJlNTIc4qqpqZD3rrpnjyR7D8F3/4nMnuRX0JXzv8FOdYc+4r6HzWc9wR8IizcOOOK2bRSsQFZ32xSa07Vt8eRXHVeh9JlSSqOxq6QQLrmtXW7h0tvl9K5+1lMMoNdF+7vbcByM15co+9c9KpDc5iASPIshJ3Zro7WctH0y4HemxWENu28kYrL1DUNtwVt+Kbi5syjEttqiLOySqAazdSuBPKvln5cVVyzOS/U1PFZySjcBwK2jTjFXN1CKIY4wrHIyT0q0lrI3zBOAOa0NPto5PvDkVZvLuGzAjC8kUvau9kHPZ6GAcfMO9a+lWoaMuR3rFY+ZMWHArf0mQG3ZQeRRW1iaVJPlJ7rUIrYFCccVjWMgm1MuO4JFQagkr3hGDirem23l3ALccGs4RShuc8JXTNNJfO8yBvvAdKpWKNb6kUxgnJFSpcxRag/I5AqR3ha+jkVhnae9ZpPYnUr3fnf2kFUnbkUmsXqCKO3R8ucVDrFyBLiM/N61m2yNLdKZeTWsIdWZyizesNPQQh5ACxrIazWfV9gXgE1ti48m4jhPapFt0SV7gj1qIzlFtGc4JmB4gtre2QIgG41l2+iyXFq0irV+83ajq4QcqDW5PcQ6ZYiLAyRXbGrJJI4Z0I6s4KWB7eTY3HNQliSQTxVrUJ/PnLDpVRTjOa7I7XZwTunZEiQSPGXA+Ud6ZWjb3qR2jIV5IrPY7mJHenuSopABmnqntSKKmUVSTJckOjT1qZUGeBTUFTAUlq7MVraoS3uXs5wVPFdCrx3sAaM5fHNYDwh1461HDczWj9eKwrU+x6WGxMtmbBLRHmnrcZ70yK/gulw+AaY0Clsxtn8a53FnqwrxZbFxx1pfP96pFHHGaTGOrVLp3LdWBcM3bPWobqciA7fxqA3MUPJbJrOub/AHhlHc1UKRz1cTFLQnLeXBvPR6zZ5dxxmrMkm6yQelZ0jZNehDRWPFrT5pXJ4ZNhzWnYXXlE7TyaxA2KljmZDkVjOFzSlWSNe8mklOWoguf3eM81RN7lMEc1XMxLZBxU+zRv9Ztsa0j55Y1T+0LHPkHiqhmYjGaYM7smq9mjGWJbZpm+Ujk1Wnut33aq7WY8CrEdm7jOKqNKKMZ1pMSG5ZBVuKcy8Gqj2rIOlNQshpuCRdKqzWWEdc1JtCdDzVSC4yBk1bBDDNc0k7nuUHGSVh2OM5pQKQGlFCOqbSQy54tn+lY28ZxWzdf8ekh9qwAfmrpp7Hz2YJ86LAapFfiq27mlVsV0x0PLaPaPgcd2rS+2K+ic186/AnJ1a4/4DX0VioluQfBCn5hXQ2H+ornV6iuhssfZxiuaotD6HKH+8ZZB/OnrczJ90nFR5INKa5eRNnvON7j5L64kXYWNRwW7SSAnkmm4zzU1tL5cwNKa5UZuFi3PpskUYcjrWlpar5XlsOTViKZbqADg4poMcOShG4DpXnzqy2MJtldozaXfHQ0zUYI8CZ+eKWC6F3JIHI3AU8zwNE0cjA7TjrVRck9TJSadznypfc6DAq5p10IHAbvUt1c2qWxSIDNZiscZNdTXMjrXvqx0RltZGLkDNUL3UIlQrDw3tWYSW/iI/Gk8vnPWlClYSo2EBbf5jHk04NIH3gmnHoBRniteVGkaYxw0jb2OTUtvKIpAz9qZRS5SvZosm987UkkPTIrT1DUUSwZVI3GsBk2/MKY6vIOSTSVO7OWpTJrQvbA3R/iqlqF7JdtljUjljGEJOBVV0raMPeuclSnoUpE4zUDLirzLioXGea6djyK0LMgUEnbin7cHFLmlHzH6VqlZHK73sOQVMopI4mmIAFXRYSeX05qPapMtUZNEKCpRgU10eLAIp65JH0p3vqgcbaMkQc5qOeDzQcVIoqQCna40+UxHSSE9xUiX8qDhjWjNbq4rNmtWU8VHINVJIedRn6lj+dRvfSP1Y1AY2z0oETelLkQ3VkDSs3U0neniEnrTgoFWomTnJsFlJjK9hUB5NSOMGmGqYNXExSAlaKUDNSTZoTJJzTutGCKUGgpXHoozzVuKNCaprU0cm1s07BbU04raM84FXEVUGMVmw3FWxPxQKTEuFXHSs6VR6VcllyKqMwJqrXJUmiAMVORVy3n3cZqo4yaRDtas5QOuhinSepsKc041VgkzVotkVzuNj36c1VjzCXH/AB4yn2rnM/NXSXP/AB4S/SueVNzVtSPEzCd5jcnNODVMkPPStG00xLhwpOM10pnmOR6r8Bz/AMTO4/4DX0VmvBvhTZ2uh3MkskgGcd69PfxlZK7L5g4PrSlqyOY+M/LaNwHXFb9ov7hSPSu4+LHhGy0G8VbJCq57nPauNtlCWa+uK5qh9BlD/eMcx6UrRsFzim5wQatPMhgx3rmufRJ7lTqKQClz6UUNXE9UX9Pu/KkCseDT9QlNvJ5iNkMKy2yaVy0gAYk4rL2KvcwdNsIZJEZ5ASCajzIzksx+bmpAMHNKRzmtXCI1SXUj8tfXmpAD37UYI5Io56etKyRrGKiPWIyHC1Z+yFYs96gtZCkuO1aUlwgXmsZSdyW25GUy4bFFPldC2VqOtVc2TQUg5bFOpo+9QKWhaFm0kW/tVR1KMVq8t6UgEfFVGO9iaIt3JspEDLULJVoqOp6VDNhAW/hq7u5zV4qK1KE3pVZm2jFWG6Mx/Cqbncea6qab3PncTNXEXk5qVBg49ajWpowC6k1dTRHNTSbNzS7Mn5sVvR2e7qOKi0coYRyK0LidIYidwryanPKVkexTcIxuzmddiETgLWfHkIM07U737Tc4zkA0xOgr0KF1GzPNxFnK6JgaeDxUIp27itdjLdDy2KjYg9RSxqztxVr7ICvQ1nKrGO5pGjKWxnOi5zioWAFaE1m6oWUcVnMTgg9RVRkpbGdSnKG5GWxUTNzSl8jnrUZOK0M73QjHNNoJyaKROoYoXg80E0oTP0qWVqTDa4pkke08U+FFByc4pSCzYxmlexpySIQadyOQKsRWMkjDArZttFXaGej2iQvZTZixFvSrIMnpXQRaTCvarH9nwgdKyeIii1hps5di56rUTe4rq20+Aj7tVJtKjP3QauGJgKWGkjmyMmmMMVrz6WyElRWdLA6H5hW3PGWxz1aco6sLeTBrQVwQKylOH4q/GeBWUonp4LEO1i/JtNlJnpisUtEh4xWlPJiwlH+zXPFjmlBXM8dy86Ln2lQ3AqeC/MUwZT2rMB5ozzWyucDSOstPFNzCyhZCAferh8QyscmY8+9cPvPHPSnea/8AeouRyI9q+MGt22o3C+TIG57fSvOrbm2Wse61Ca9kBlct9TWva8WyntisKjPocq5faMkbB4pCOKXgnNFc6Wp7qa1E7UUUVQhKKMUUgCnxnEg3dKaCKMikxFm5aMqNo5que1Jx3o60FAvDZqR2JHJqI8VInzDFTyE21I8DNKeKHXaelBPGaaB6MM0L1pBTl+9QU9UDAbqTgVIyjNRniiMRW5VcTOcg96pyMZWMfYVNM+1CO56VAV8uEuT8xrSMdTy8ZXsrFSdudg7VWIqZgTlj1NRHmuyKsfP1J8zEAqTngimqOM078a0cLoxU7MuQalLbrhSabPqtxOu0scVVHvTlAzx0rn9gk7nQq7tYdCBjc3Wp1NRDGfanZweOlaRhYylO5OGoLVEGpd1KaKg9TU02Euua2IbUselZuiOMbWrpECouRivGruVz3KSgolKW0HkuCOAK4m7HlXLjtmu01S9W3tW55Irg55TLKzHua68JzPc4sU4tjD1zTCaUnIppPNeg9DzXvoIaO1KRkUBGx0NRzC5WNAJNXAgWHnrUMMTFulTy/eUAdKls0pxdxFQlRitG2tsgEiq0LInzN0p76iF4QYFYyTex3aRWpuQRRqB0FXUkjQY3Vx7ajKTw2Kab+U/xVl7GbGq0Edus0Z/ip25D/FXDC/mB+9UyanKP4qf1dsl4mKOy696a24dK5mPV5fWr0Osg8NWM6Mo7GkMRCW5pSEkYIqhcW6uDxVpLyKZRyATTJAMZBz9KiEppmvJCqjnrm0KHKikgJHBrVnUFG4rLC7WOa76dS+5xTh7KXuk07g2cg9qwzWvLj7LJ9KyDWya6GFdtvUBSU4A+lJg0zASiilxQA9T84ro4D/oi/SudA+YV0FrzbAd6xqbHsZX8bDcc04E1KLdiM7TQYmXqK5ubU92PXUTtSZpSD6UnPpVXNdhc0lHPpRQAUpXvSU4N2NAmNHFOzSlcjimAEdqhuxSHEUK2003NSLHuFUmDaRJsMw4p4sJGHFMtm2SYJrWjl246Vm5HDVrtMxZIHt/vCmxHc1bV5EtwmQRmslLV1lx2oUio4jQWQACoSy7STWgbPI5NQSWKgY3AU1UsxzxF1YyyfNnUDoDzS3dvJJIqoDjFalppyq7sTniroiRFzjJodezPLrQdQ5G4glHGDgVTXqQa7C6jj8psLyRXKSp/pLKoz9K76E+dXPLr0vZuxGpxmn4GKAucgDn0qwllKQDtNb86RzqDeyIAKeBxUrwmL7wxURalzXG42DpQG5pu6jNGpJJupd1RZpMmiwXLEV5JbuCprQ/4SGQR4zz9axWJxUeOetc86CbOmGIdi1ealLc53E4qmDxQ3XGKaOa0jBQWhlObkxeoqSKJpmwBTEUuwA710umWKxxbnXn3rOpUsa0qfMVLXR8gM1akWlQ45Aq5DEWPTirQiArkdV3PQhh1Yzl0mIHgCkOjwsen6VqcL0oLD0pOoxuio7GM+iRngfyqI6AvrW9kelJnPehV7DlRUkYB8PA00+HfSuh59aTLVSxPkYrCHON4eYDiqkmiSrnGa67J9RSEA9cVSxNiXg7nDSWs0Q5BqFS6nkmu3ltIphjaBWTe6MMEoK1jVUtzCWGcdjGS4ZQMMa0LbUT0c1lz2sluxyDxUayZ9q0dOLV0QqkqTOkdlmT5TWZMuxqggumiOM5BqaR/MGayVM39opq7IJW/cOPas4HBq3O+ARVQnNbJWOSpLmZMkijqKRyp6VDRTMw70uKKM0AdEnhq6DZINWo7c20io1dkcAHpXMakCLvIrjnUuj3sBTsjVt4kaEcVDcwIBnFS2W4wKcVJcL8vSuDn9465O0jGwoYjFNdVHOKkuPk5xURO6M10KVzR1WtACrIpwKrsu1sVLbvhiDTJj+8rRM3oyvuRkc0YpWOKais7YFVexc5KI9ZADipcbl6VJFYn7xqyI0UYrGUjJ1DMaJgcgUK0ida0mCY6VA4Ug8UKepHtCkJP3ma2LT94nNZBjxJntWxZfc4qZmFSd2SH5VNQI2ZKluDgVXiPz1kkLoWn4qnMctVp34qnIRupxWoFuAYjJpCetOi5iqNu9J7gVpm+RvpWDbKovH3L1zW43U56UsVpCW3kda6qVTlRxYmlzsp22no8pYL1rZjtkAAx2phKQ/cFCXJzms6lVtmmHoJIzNYsSRlRWA6Mhwwrrbi580YIrLuLLzvmArtw9XSzOHF0bO6MM80oOKvHT3zwKiexmU5A/SuxVUedKnIqlvajk1M1rKOq/pVm2sGkHNS6qKhTlsZzNjgUw9MjrW6NKBXpWbd2TwEntURrqRpLDuOpTHQk9aQdDSEmgelXIzSNHSbbz5Sf7vNdNkBAvpWXosQigdz/ABCtHcME159XWR6+GguRFhLgJgVOlyrHBNYjXAZiBSrIynOay5TrsjoDgjIppXAqja3e7gmr4bcKUo2IaIyaAaV1xUYNJEj92KN2abSdKYDs0ZpuaM0CH5xTCc0mc0dKYWKd7ZLOhOOa5e8tGgc4HFdqPU9Kz7+zWdCVHNdFOZy1aXtDkQdo96nhlJ4plzA0MhUimRPscV1KV0cDvTdh1zwarVbuRuG6qlCRMgpaSigkKKKWgD2Jos54rldWO25610R1WLaa5zU5knn3CvLjqj6nCxsjU0191uvNWLn7lUNKIMQGat3EgXjNc842ZM/jMu6Hy81BF/qzmprqQMMCqythTW0FoaSskRpkSmp2tzMQRUCkeZWlBIq8VpexCqW2Kf2QmQITzWjHZpEgJUZqs77LsMema0R+9XIPWonPQlVHJ6lUseg6VHsLdau+UqA5qB2QZrG9x6kHlDuaikCjileU54quys54rSKCw59oHSpra5CHFVTGwHNM5U1T1Ia1NSdsjOarxyqGxTPOynNQRtmalYt6I0HYGqsh5qw5+TIqnKW9KcUCL0MmIzTQ2c5qnFKRgGtCNcrk1nLcChMSCeOKW3Zn4q5LGpBGKdFEqJmrT90zkrsrsjK2WPFMdgq8HrU8g31VKqr/ADGlBKTKu4osWdq0zbm6VoSW0ax4AFQwXSJHgCop7sKOtbXtojnl7z1IpIguSKhBH1NI1yrCmxje3y9aTnIpU4MkYxlgCgpVMaPwAKjZSsg3UMMsMA01KTE4QRdXAGSAKz9SWKSIgHmpis0iY6VUe1YZLmqpXizKtaSOclhZGOBxSCJ+Ditx7dTxioJI9owBXXz3R5zhZjre98qAJipVuXl4FUWUrip7eXaw4rNwvqdEKrSsT/ZJWOVyKlXfAQsozn1q/bS7lHFLrEO+2WSMcjGaho2jUbKZ3RyBhwDWpaz7gMmsqFjcWn+0BUtq5VsE9KzmdEdTZc5qI4pysGWm1kUFBNITTSaQh1FR7qN1UBJkUZqPNKKAH+3aggYpBRRewKyM2/sUuEyqjcO9c1PavFKVIrtsdvWqF3Yq4L45relUOLEUOb3kcyQUXa3OagcDPSrl4NpKkYPaqXlsa7Iu6PPnvYlitTL0pZLYJ3p0UjxVFNKzmmSOWJccml2R1FGjPxmpvsbnvTA7V4t3tWdMmJdprtDpIx0rl9Vh8i8x9a82KsfVYRorW9y1v0/KpXu3lbgc1SrQ0+0MjbiOKHFdTXEKK1Qq2jyJuORUEsPlg81tynyo8YrCvJGZjilojgcpMiVSzcVOoZSOtLYx/wATVZdk83gVO5adkULx5XHC4q7pt4GQRscEDFX0igePkCsi4tvstxvXoTmhxTRiqlpGlOxzwTioRCW65qzCyyxA09yuBjtXO42eh0xdyr9nA5pjBE5wKdNc7RiqLzZOSeK1hdjbsSvItVndahknX1qLzNxq+Vk3Ji/HFLGDuzSIuDzVuMKRSaBu5IjjaAalwjrihYlK01o2XpWd2guN+zLuBB6VcUgJiqaSFT81WY2Dik9ShjEGQU5jgYFDoAc0wsAOaF2AjlkKjpVVkMhBp80oPAqW1+brVP3dhNXHpGBHzVW4AweauTOAMCsuaX5sVUbsmUVYg3BWxV23kVSCvJqkQG5xT4XHmBR1rfl0OSU7OyNhLZ7lgx4FXYrNI+SMn3qHT5iRtqxc3kVuMswqUmS5XI5V+XAGKzLjjOTUN3rfm5EQrOLXVwe/5VYrNlp2RR96q7vHjO6mixnYcmo5NOlA61pGSMZ02wJQ8lqQbA33qYlozKwzyoqqyspIJrS99jNxsjoLS4jTHzZxVqa+iNs43Zz2rlYy4ON3WlBkORk0nEuDZpafKRdeWpyGOKtj5Lhh71k6duGoRf71a0xxMSPWsakbHTRlKTdzUiPy1J0qC3b5BU/WudnQJ1pCuafikYEDihILjNlJsNSDPekNBI3GKUUU5RQA0nmlobio99IVm2SDlhTZQc+1IHxzUc8+FNawRNRu1jnNaA87IGOay1kYHFX9Sl3zGs09eK7qex5NZJSLJjdxkVG0bKOlCXDIMUNOWqzIarMrZqwLpgKq7snmnZFAHtSX8b965DXm332R05ro1s3UZrl9XVlvSD71wJn0uCd0UIk8yVVHrXSwR+TCFA+asHTwGvEHvW7eS+QBj0pMnE1NbEk6B4Ae9ZLRIXIPWnRasoYq9TCNbg7kNRYxUrIgaNo42KjjFZ/msXwOtdAYNts4brisi3t/9IO4VNy07ory3s0KZPAqi2qtMwV84FbF3bo+VFZkVpEJiGHetYtNHJUi07mtp9wGip1zcbWwDSRWvyfuzTZNPlkbNZSiddKpZFCW43NjPNQy7zHWiNJfdk0stssQ5qloU5XZirC7mr0FnxzU2EHQU8PiiUxifZ80ojKU8SYqRSrdaycmAiSADrUyuG61EYxnilVGBpDJGjVh71HseM57VKP5U15wFwaBXI3kyCc1UmlOODSyvkkg8VRlcs2BVxVw5ieLMjVpxx+WmTVOyhPBNaM5CRD6Upl3KM0mM5NZcz5Y4q1MzOSBSQWTyNuYcVrTRjUloJaxl15FMihP24Z6VpmNYI6pPOiMWHWunocDu5GnNIlnb5B+bHasKZ57t8knbmrkDSXTYkHy1LJBs4UcVhzWZuoNle3so4+XxmrXyL90CoRE+eTUygDqazk2bxgBk20bldTmiSMMuQarqMNyalNlOCK8qmKQkdGqhdxfOGFbjrGV5IrPukUlQPUV0U5uxhUpooCEggHrVlLYBMmppowjinoQRirdRjp0kRW0IFwrL2NWT80pz60IAhzTQfnJrNyuaRgos0YjgACrSkEVnxNgVYSSs2Uy4KUkAVX8zAqN7jjrQkRYleTFNEoNUZLjJxmnRyU7AXhzUgIFVRLio5Lnb3pWAszSAA81V8zJ4qs9wzmlV8DJp2KRZMoC9aoXNwdp5pJZj2qjcSHBraETGsyhOxdyah2HrUwPPNSCPeOBXVHY8mq7sp7TmjBzirJjWM/NVdyN2RVGY5omUZIGKZx605pCygU2gD3RXBTpXD+IGzfnHvXZm+tAhzIv51xWuyxy3JMZzXnRTPpMG7IraUQLxc9c10d5AJsfSuUs3KXimuwDb4FPtVN2MsQryucjqNm0R3LnrS6VdSpKFJOK6OaFJgVIFZw00QylxUOasY8rZoST5jzVUKMFx1qKWQrxUbykJkVg5XN4Kw9UL5JqjPAyksKuwOSuTSO4cEVcZWCcOYpW2otC201s29+rjtXP3MBySKZp/mi4wCcVty3Vzkk3FnWGUMpxisO9lImwelSG8Ecm0tzVS4cyufQ0lE1hPuRNMKj84+tQzRkVWLMDT5De5pCYnvUiSkd6yhOVqeO43daPZoSldmzFN8ozVlZARWMkpB61bhuAeKycdSrl12wKqTSDpRJNg8VXVTNLS5SZOxJHbvMeOlWo9L5yakDiJAtNN9j5auKMnMsC28tcCopYmcYNSwXkb/KSM065cIOKU4lKqU47ZVOTT5bhIUIGKakkeSS1Yt9dBrsIDxWtON1Y56lWw67v2ZiBVeJXmcHmte00y3mj3EjP1q0NNWNflFOUrKwqa5ncjhXbEABzSSscVP5LRrULJuPJrBHckkiu7MBUQkY1dVV24NMaFAM0rgmQrJ820mmXBCrkUu0CTNMuXURmrjG4pSSM+S4Yd6iWctKoPqKrTyYY4pkLkTIT6iuqMNDinW96xuagMOtRRdKkv8Ntf1qvE2BUtHTTloWck05RUatUges2rFky07ftqAsPWo3mwMCly3B6Flriq7zmoDJnqartLubB6VSgZuaLSybnqx5m0VQVifuin7iRyaOQl1LFtrjHeoXmLVVaTNKrEU+QalctI3y0jy9qgMuB70A7hk0kipT5Vcfngk1Qlfc+Klnmz8q9qiUZ5NbxVjkc/aFeb5TxUlvchOGqOfGagrVM8+ejNCaWGQVRIGT6UmaAaZIdeKNtA5apgOKANA3l0z8zNj61djLGPcxyawo3O7rW9ZQvJb7l61z1Eons4KpcSOQ+epxjmuwtpB9lXPpWFBp+WBcVpElI9vYVxync6qiuywWG/INNkcdDVKKQmbB6VPMOhrFt3sTylO9HBIqtHJ5gCmrc/wAy4qGKBVbd0NaW0K2J1Xam0UJEAcmmGcK+M0xrnk81FncVx1xGmw1kC4+zSnb3q7POSMZ61FBphun3dq6ovQxqRTRlzzPJKZM0+K94wxrbn0FY7dmHpXKTKYZmTPet4q6PPlJxkdBHCbiPKiqs9o6E8Vc0O8G3a2K1pfJlPK1k9DrhO6OTaE00Aqa2Lu2VT8nAqi4jQZYjNWlcqM0mRI7YqaKXDcmq/npnAFRSXAB4GKTgU6qNP7QgPJq5azRKN2RXPKryZOaeHlTjdxR7MwlWN+a4WR+D0qtLIiqTnms5JCoyWqG4nyPvVUYGTqk0F24u8g8ZrqVAuLYHPO2uFjl2NmursbsC1GWHSicAhUMa+uJILllBOKoeYXfcetWNVcPclgapxtirjGyJ57y1N7S7pgwBPFdClwpwDXFQ3JjYHNaUeqBhgmsZ022dEaiR0kkqMpGaxrq48pjg1Ab9Aud361l3V15z8GpVIp1zQF8zHiiS/ZRg0lhAGXc9OuLZHPHWlaNzTmdiqb7vVea8LjGafLZOM4qlJE6nkGt4RictWciJ3JpyNlhjtTTwRxQCQcitrHHzO9zeQi4sFJ6rVQnaaZZXJXERPyng1Zmtyxyh4rKSO+lU0EWTApxlxUBV142mlWORzyMVnynT7RDzKTSZOMk08xpGuWNUrm45wh4q1EwqViclWOM1LiCNNzHJrI8xgeDSGQnqTV8hxSrM0mukV9qCpJon8oSZ4NZIb5s1tJMlxbCNjyKHGxpTqX3KYOKfvPanG2KnlhS5RByRU2OjnBBnlqjmmCjatRyXDFiFPy1HjJyapJGbm5KwgBJye9WFXimKM4FThfloua0KehXlgDVF9mq0SAaNwq4nn1laRV+zVBIm01oFxVGU5JqjEjXg1JvqKloAen3q7XRYwbHOPSuIU/NXe+HiHsdveuXEv3T0cC9S0Xw9PcAx5qK4UhziljbcmM15sbtnot3KqHE1XWIdBVSUbTxSxS44NaOJTFkwAapyOzZC1ZlbJ68VWJCPntVxTIkUXeSJ8tmmy3H3TWyLaO5TOMVlXunSR5I5Hat0omPMV2uA7rW9aTqsIwecVzKQur/MDVj7Q0eMHtTlHsKUjeur4iFgW7VxtzmW4YgZ5q1PcSOcZ61oaZYK6+Y4q4y5Fqc7p8zMu1aWBs4NaS6mVHIrWNpbhcbeaqvYQnNZurBs0jTkkZV3qhkBArKed3PJNbF1pigEpWXJauh6V0U3FnNONRMS3kUSfN0qS6liP3OtVShU+lMIrSyMHKSLKXJRaRromq1KAafKRztkpmYjrURZj1NO6DpTepoQSbE6VaS7kVNoJxVc4xQDQ0EG0PaQu2WNNB70dKQA0LRD1uO3U5c9qaEyatwW5YiolJI2hGTI40klYKM1eTTGADGrlrahMNjNaaJvGMYrCVU6oUe5mQt5ceOlNDFnzmrt3aYQlaygSpIrPc6ki20gxihreOSIscZqsCxboalZZSmFqk2jOdNMx7hAshAqEA+laLWUjPkipjYfu81sqisccqLvdGTkg8dasxXrxjHWmSQMGIFRmJl5INXdMjllEujUB1KimyagSPlAFUsEnAFDRsB0p8pLqMked5OpqI03J70DpTsZOTYuKTbmgAntTsHHSnoLcYKkjlaNuDUZpelNoXNYn+0SN1Y0uSw5NQLyasLjHSs2dFNuQgWpAtKq8VKqVDkdlOmIi1Nj5aFXFOI+WkmdkI2iUZ32mofNpbo/PVfNbR2PCrfGyYy1CWzSUVRkFFFFADh1Fdd4fuNiBSa5JPvCug01vLIPaufELQ9HAK7Z1NwoZNwrOWUo+KuJKHgBzkVnzcPkV5iVmei1ZFiY/ICKpmYq1SGYbMVTmOea2SKb1LRmDDrUTvxVeMFjwc1oQ2hcDIqyJMs6e2RzV2VVkGCtQxwLBHkGnC5TpkUtTmZVnsEYHArLn09kBwK3WmQ/xCkBRvQirUmTucsto5kwRW9bR7LfbipHiUPkLTGl28AVnKTe5rFCOpquyvU3ng0hcY5qLLobFYn+8KY6RsOgqWXbUJHHWrjJomUbmddWIbLKKypImjOCK6UnjFVLi0WQE966oVe5w1KDbMDmgZq5JZup+7xUZtyOtb86ZyujJMgoqwtuSaeLXmjmQeybKnWnbScYq6LP1qa3tFL+tS6iRpGgygIHY9KsCycpnFbqW0aqMAGpHCCPGKxda7No4dmHb2TM3IrWisNuDiokmVJK0IrlXGM1E5tnRCnYWIKnBqR2AGVqrKx3ZFOjfI5rnZukPM4ZCGqqbZSS1SOM8im7vk25ppsLDAqDpUsbKO1VHJRutCTjPWr1YrF2Z02jCiqck4K4FOllHlmq0CmSTkVSWggjjUvuIqSSGNx0q15AUVE0JZuKanYzlC5Q+xgNlRmra2PmqBirtvCo4PWtCKJF5FaOszmlRRz76J3pqaVGp+c1tX0jIhwK5+a7fceaFOTI9mjSTS7YjginSaXD5ZA61mQXcwbgEitWOYyIMnmq5mnqHs0YF3ZeW52iqjRsB0rrZLNXXcazrizVASRxWiqXM5UdTCRasxrmkCDPFTxrihu50UaVhypxUgXFOUcUpFZM9KnCyEpW6UlK3SiJf2WZV19+q9WLn79V66Y7Hztb42FFFFMyCiiigB6ffFbtmf3YrDT74rateIxWVVXPVy1XbNi1m+QJnimXRIPFVEZlORSy3OV561x+z1PSqq0SUEEDJ5NW0szIB6VgNO4cMOgro9Ivlmj2nqKtwsjlnOzJ4dPSIZIqyQqjAp+7caaQtZmTmRXDHyTWaeO9aMx3jaKpG3JariQ2VnZi3WrcDMI6ia2IIqbBjjobQRJQ4PWmOENUnuCpqI3XvWL1OqKLJVd3FMkBxxUH2ikNwTRGDBuw13YmgN8tJvBpC1a6IFIBkmnE461GpOalC561IOSIpCpAyKrSxhhkVpLbq4+lNe14wK0hIzdjGJKGrEHzDJpZrGXdkCo1hmTjBra5noSSygcCi1kxJ9ageOQckGpLaFy26pktC1JI1XYomRVdpOCM9aSWQ7celVPMLyACsVHU050K4IOakhlKtTnjOzNVN+1qu1yeY1RJkU0y7aqxy/LUby81Hsy0y8JuKj835qqeYaAxquUXMWZQZORVRldTVuGT5KQMGfBoTSJ5ir5jZAarkDBRkVWuuMbRTIZWBxVNXDmNfzcrzUZkx3qqXdlwBThDIVzWfKNyLEUhL5zVv7Xs4qlDE4Gam+zljzTtYxlqWvOjnXDVUmsYH5GM094fLTNQRS5fGapaGTTJobBAlVZSYZMDpWiZsLgVmTvmXmquidUzRt5vNj57Vn6hOOVzUgl8iEmseaUyyk04otO4ijmrCioUFWEHFNs7KURwoaikNSzpT0Eob7tFDfdqokX0ZmXP3zVerFx981XreOx8/W+NhRRRVGQUUUUASpw4zW3a8xisMcsMVu2gxCDWUz08um43LblY15HWoPleNm9DinzqJEXB71HHHttpBnksKxR1VaknIY0AKfWnWTfZJx8xwaJDmIYPSqx5GSeRV2uc1SUuY6dr5Aq4PWiO9WTOO1c3b3G47WNXrVT85B61nKIvaPsaX21MEjtThcqE8w96xlVwrg55q2f+PRV78VFhKo+xeFwjkj0GaikuUAwT1qupwZD6rVCXzHYYzwaaQ+dk14CMMOhqk4YMBnqK0LhS8UYxyKrXETAoQOgq7IftZIhEhAxR5pFOERPJFQyjB4pD9tInVjtH1qVT83TtVXcyotPjkYv+FHKP2z7FmPk5qdmCrVZW2xZqJpS3FRyjc9CU3ZU8UC/Iqm/tULE1rGJk5mr9vBHNH2yM9QKyCxphYjvVcpLqWNwXELdVWpFuIBwABXO+cw70vnn1o5GL2qOgfyZB1FMSCJTnIrCFywPWnfa3z96jkGqqN8qjjGay7qMRuSOlVftjqeGpHuTJ1o5GX7ZEqufWn4zVXzcUvn4o5WV7ZFpIyx61ajtcjk1QS5AqT7a3Y0nEXtDRW1UD71OW2QH71ZgvWxyad9rY96hwD2hqNbxN1NIIIV9KzRcse9L559aaVkLmNVTCOwqTzY+gxWOJSR1pyu/rSaHzGusi0jXCrWaHb1p4GeppBcszT70IFVIY2L5qUFVFAkAPFFgLGPemmJd2SAahEhLdaZcT+Wmc00iXsVb6bnaDxVRRmmuxlfNSIO1abIqktSRBUopoGKeBU3PQghc0UlFS2aoXApr9DTqa33TVwZnWdo6GZP8AeNV6sT/eNQYroR8/W+ISilxSUzIKKKKAJUIDVqw3SLFtNY9KHI71Djc6aOI9ma/2tQTzxSG8GCM1klj60m4+tT7M1eMuzTNwMdaheYHoap7ie9Jz61SiRLFXZZ83ByDV+z1IRcNWPRRyoz+sM6calAeeKX+0YSMcVy+SO9G4+tS6aGsRY6oX8IHUU37XBnIxXMb29aPMb1pezH9ZOp+2xHuKRrqF+CRXMeY3rQJH9afsx/WTo3nixgEVWeSMnqKxvMf1pPMb1pezH9ZRpyOCMZ6UxJdjZzWd5jetLvPrVcg/rKNdLkFdppkkyr0NZYc+tIXJ6mjkIlVuaBmB5zUbSD1qlvNG80+Uz9oWTJTS3vUGTSbjTsKUrkhNG6os0Zp2J5mPJpM02lFFhczHZozTc0ZosHMx240u40yiixXMyTNOBqHNLuosPnJgec1KrfSqu80bzS5R85dDCngiqHmN60vmt61LgUqhpBwPSpBL9KyhMw70vnt60uQr2preZn0pQx9ayftDUv2p/WlyD9qa4PvTiee1Y/2t/Wl+2PjFHIP2pqSTBBnNUJpzIcZqs0zN1NND4pqAe1RYQVYQY5qiJcVIJzQ4m0K0UX80obFZ/wBoPrS/aT61DgdKxcUX80A1Q+0mkFyfWj2Y/rkTR49aCu4cVRFycUouylChYU8TFxIrlSrc1XFSzSmVs1GK3SseTUkpSuhpOKSlYUlMzCiiigB3FKFBpMU4CgoaRikxUhWk20ANooK0YoAKM0YpcUCDikxTsUbaCrjcCjFKVoxQITFFLigLzQAlGKUim07isLgUYpKKQwooooJCkpTSUAFFFFABRRRQAvFBpKKACiiigBaKSigAooooAKXNJRQAZozRRTuAuaM0lFIBc0UlKKACg0nelNACUtJRQAtGaSigBaXim0tAC0lFFA7Cg0daSlzSGLnAxSimZpwqibWEam0rUlABRRRmgBc0ZNJRSAduNJuNJRQAuaM0lFAC5pd1NooAdupd9MooC4/fSbqbRQFx+6l3YqOigdxxajNNooFcdmjNNooHcWikooEBooooAKKKKACiiigAooooAKKKKACiiigAooooAKKKKACiiigApaSigBaUU2igBT1oNJRQAUUUUAFFFFAC0tNooAU9aUU2igdx2KXbTKKAuP289acAKiopiJGApNoplFADitJt96SigAooopAFFFFABRRRQAUUUUAFFFFABRRRQAUUUUAFFFFABRRRQAUUUUAFFFFABRRRQAUUUUAFFFFABRRRQAUUUUAFFFFABRRRQAUUUUAFFFFABRRRQAUUUUAFFFFABRRRQAUUUUAFFFFABRRRQAUUUUwCiiigAoooo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3" name="Picture 19" descr="https://s3-us-west-1.amazonaws.com/teamepsilon/targets/c0dd191aa7cd485692888292c05421d7/target.png?AWSAccessKeyId=ASIAJDNRGUYOVYGTET6Q&amp;Expires=1370324385&amp;Signature=9MpDU0OpEBMi0a2F4SrdbcvXWAU%3D&amp;x-amz-security-token=AQoDYXdzEMv//////////wEawAKJ32JVW%2B%2BeoSIVIarLmW9NoDOcSnBON77QTPyDGj1rKCioTpPcePBRbPLQdgo%2BW30KetaP89zMgHa/9b6zetuqqAajwUSPe9TO0RfXPFW28d3H6gPjNEfWTNv06npj3mEwLN3WopFUlxnm8OQCbzGMkV04zCz9ZWcCw%2BHZjanOVWV9kqSUTijdXN14sXCnxqGZycHZMNaQUJDZcU0kzZt4TsGSm6Xc32rRIhY7u3NXqnAkCufOyaMrWmYz5D65o0IGnFABvbZGxrAIkrKOS1Ta0qZ3rs0h0eeZ6wxE53mtnjQ2c0FIYmZ4jZ44juWUvGm9j4llCj0li5//wPmEUBzBGdcUt%2B3zvPB%2BGlWLp1MdsXaxiHSt8fRYkeEKqT/KkwdoGSndW4l%2Bu/QQ4CQk4bQfMnd4NnEJuBm3RCwgV62ayiDdkLWNBQ%3D%3D"/>
          <p:cNvPicPr>
            <a:picLocks noChangeAspect="1" noChangeArrowheads="1"/>
          </p:cNvPicPr>
          <p:nvPr/>
        </p:nvPicPr>
        <p:blipFill>
          <a:blip r:embed="rId2" cstate="print"/>
          <a:srcRect/>
          <a:stretch>
            <a:fillRect/>
          </a:stretch>
        </p:blipFill>
        <p:spPr bwMode="auto">
          <a:xfrm>
            <a:off x="304800" y="2263083"/>
            <a:ext cx="2560320" cy="3918261"/>
          </a:xfrm>
          <a:prstGeom prst="rect">
            <a:avLst/>
          </a:prstGeom>
          <a:noFill/>
        </p:spPr>
      </p:pic>
      <p:pic>
        <p:nvPicPr>
          <p:cNvPr id="1045" name="Picture 21" descr="https://s3-us-west-1.amazonaws.com/teamepsilon/targets/c0dd191aa7cd485692888292c05421d7/85.png?AWSAccessKeyId=ASIAJDNRGUYOVYGTET6Q&amp;Expires=1370324428&amp;Signature=ATmaxx5xI3D5LsS97JZ7Zi/BRIY%3D&amp;x-amz-security-token=AQoDYXdzEMv//////////wEawAKJ32JVW%2B%2BeoSIVIarLmW9NoDOcSnBON77QTPyDGj1rKCioTpPcePBRbPLQdgo%2BW30KetaP89zMgHa/9b6zetuqqAajwUSPe9TO0RfXPFW28d3H6gPjNEfWTNv06npj3mEwLN3WopFUlxnm8OQCbzGMkV04zCz9ZWcCw%2BHZjanOVWV9kqSUTijdXN14sXCnxqGZycHZMNaQUJDZcU0kzZt4TsGSm6Xc32rRIhY7u3NXqnAkCufOyaMrWmYz5D65o0IGnFABvbZGxrAIkrKOS1Ta0qZ3rs0h0eeZ6wxE53mtnjQ2c0FIYmZ4jZ44juWUvGm9j4llCj0li5//wPmEUBzBGdcUt%2B3zvPB%2BGlWLp1MdsXaxiHSt8fRYkeEKqT/KkwdoGSndW4l%2Bu/QQ4CQk4bQfMnd4NnEJuBm3RCwgV62ayiDdkLWNBQ%3D%3D"/>
          <p:cNvPicPr>
            <a:picLocks noChangeAspect="1" noChangeArrowheads="1"/>
          </p:cNvPicPr>
          <p:nvPr/>
        </p:nvPicPr>
        <p:blipFill>
          <a:blip r:embed="rId3" cstate="print"/>
          <a:srcRect/>
          <a:stretch>
            <a:fillRect/>
          </a:stretch>
        </p:blipFill>
        <p:spPr bwMode="auto">
          <a:xfrm>
            <a:off x="228600" y="2209800"/>
            <a:ext cx="2560320" cy="41136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0-#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0-#ppt_w/2"/>
                                          </p:val>
                                        </p:tav>
                                        <p:tav tm="100000">
                                          <p:val>
                                            <p:strVal val="#ppt_x"/>
                                          </p:val>
                                        </p:tav>
                                      </p:tavLst>
                                    </p:anim>
                                    <p:anim calcmode="lin" valueType="num">
                                      <p:cBhvr additive="base">
                                        <p:cTn id="14" dur="500" fill="hold"/>
                                        <p:tgtEl>
                                          <p:spTgt spid="1026"/>
                                        </p:tgtEl>
                                        <p:attrNameLst>
                                          <p:attrName>ppt_y</p:attrName>
                                        </p:attrNameLst>
                                      </p:cBhvr>
                                      <p:tavLst>
                                        <p:tav tm="0">
                                          <p:val>
                                            <p:strVal val="#ppt_y"/>
                                          </p:val>
                                        </p:tav>
                                        <p:tav tm="100000">
                                          <p:val>
                                            <p:strVal val="#ppt_y"/>
                                          </p:val>
                                        </p:tav>
                                      </p:tavLst>
                                    </p:anim>
                                  </p:childTnLst>
                                </p:cTn>
                              </p:par>
                              <p:par>
                                <p:cTn id="15" presetID="2" presetClass="exit" presetSubtype="2" fill="hold" nodeType="withEffect">
                                  <p:stCondLst>
                                    <p:cond delay="0"/>
                                  </p:stCondLst>
                                  <p:childTnLst>
                                    <p:anim calcmode="lin" valueType="num">
                                      <p:cBhvr additive="base">
                                        <p:cTn id="16" dur="500"/>
                                        <p:tgtEl>
                                          <p:spTgt spid="1027"/>
                                        </p:tgtEl>
                                        <p:attrNameLst>
                                          <p:attrName>ppt_x</p:attrName>
                                        </p:attrNameLst>
                                      </p:cBhvr>
                                      <p:tavLst>
                                        <p:tav tm="0">
                                          <p:val>
                                            <p:strVal val="ppt_x"/>
                                          </p:val>
                                        </p:tav>
                                        <p:tav tm="100000">
                                          <p:val>
                                            <p:strVal val="1+ppt_w/2"/>
                                          </p:val>
                                        </p:tav>
                                      </p:tavLst>
                                    </p:anim>
                                    <p:anim calcmode="lin" valueType="num">
                                      <p:cBhvr additive="base">
                                        <p:cTn id="17" dur="500"/>
                                        <p:tgtEl>
                                          <p:spTgt spid="1027"/>
                                        </p:tgtEl>
                                        <p:attrNameLst>
                                          <p:attrName>ppt_y</p:attrName>
                                        </p:attrNameLst>
                                      </p:cBhvr>
                                      <p:tavLst>
                                        <p:tav tm="0">
                                          <p:val>
                                            <p:strVal val="ppt_y"/>
                                          </p:val>
                                        </p:tav>
                                        <p:tav tm="100000">
                                          <p:val>
                                            <p:strVal val="ppt_y"/>
                                          </p:val>
                                        </p:tav>
                                      </p:tavLst>
                                    </p:anim>
                                    <p:set>
                                      <p:cBhvr>
                                        <p:cTn id="18" dur="1" fill="hold">
                                          <p:stCondLst>
                                            <p:cond delay="499"/>
                                          </p:stCondLst>
                                        </p:cTn>
                                        <p:tgtEl>
                                          <p:spTgt spid="10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additive="base">
                                        <p:cTn id="23" dur="500" fill="hold"/>
                                        <p:tgtEl>
                                          <p:spTgt spid="1028"/>
                                        </p:tgtEl>
                                        <p:attrNameLst>
                                          <p:attrName>ppt_x</p:attrName>
                                        </p:attrNameLst>
                                      </p:cBhvr>
                                      <p:tavLst>
                                        <p:tav tm="0">
                                          <p:val>
                                            <p:strVal val="0-#ppt_w/2"/>
                                          </p:val>
                                        </p:tav>
                                        <p:tav tm="100000">
                                          <p:val>
                                            <p:strVal val="#ppt_x"/>
                                          </p:val>
                                        </p:tav>
                                      </p:tavLst>
                                    </p:anim>
                                    <p:anim calcmode="lin" valueType="num">
                                      <p:cBhvr additive="base">
                                        <p:cTn id="24" dur="500" fill="hold"/>
                                        <p:tgtEl>
                                          <p:spTgt spid="1028"/>
                                        </p:tgtEl>
                                        <p:attrNameLst>
                                          <p:attrName>ppt_y</p:attrName>
                                        </p:attrNameLst>
                                      </p:cBhvr>
                                      <p:tavLst>
                                        <p:tav tm="0">
                                          <p:val>
                                            <p:strVal val="#ppt_y"/>
                                          </p:val>
                                        </p:tav>
                                        <p:tav tm="100000">
                                          <p:val>
                                            <p:strVal val="#ppt_y"/>
                                          </p:val>
                                        </p:tav>
                                      </p:tavLst>
                                    </p:anim>
                                  </p:childTnLst>
                                </p:cTn>
                              </p:par>
                              <p:par>
                                <p:cTn id="25" presetID="2" presetClass="exit" presetSubtype="2" fill="hold" nodeType="withEffect">
                                  <p:stCondLst>
                                    <p:cond delay="0"/>
                                  </p:stCondLst>
                                  <p:childTnLst>
                                    <p:anim calcmode="lin" valueType="num">
                                      <p:cBhvr additive="base">
                                        <p:cTn id="26" dur="500"/>
                                        <p:tgtEl>
                                          <p:spTgt spid="1026"/>
                                        </p:tgtEl>
                                        <p:attrNameLst>
                                          <p:attrName>ppt_x</p:attrName>
                                        </p:attrNameLst>
                                      </p:cBhvr>
                                      <p:tavLst>
                                        <p:tav tm="0">
                                          <p:val>
                                            <p:strVal val="ppt_x"/>
                                          </p:val>
                                        </p:tav>
                                        <p:tav tm="100000">
                                          <p:val>
                                            <p:strVal val="1+ppt_w/2"/>
                                          </p:val>
                                        </p:tav>
                                      </p:tavLst>
                                    </p:anim>
                                    <p:anim calcmode="lin" valueType="num">
                                      <p:cBhvr additive="base">
                                        <p:cTn id="27" dur="500"/>
                                        <p:tgtEl>
                                          <p:spTgt spid="1026"/>
                                        </p:tgtEl>
                                        <p:attrNameLst>
                                          <p:attrName>ppt_y</p:attrName>
                                        </p:attrNameLst>
                                      </p:cBhvr>
                                      <p:tavLst>
                                        <p:tav tm="0">
                                          <p:val>
                                            <p:strVal val="ppt_y"/>
                                          </p:val>
                                        </p:tav>
                                        <p:tav tm="100000">
                                          <p:val>
                                            <p:strVal val="ppt_y"/>
                                          </p:val>
                                        </p:tav>
                                      </p:tavLst>
                                    </p:anim>
                                    <p:set>
                                      <p:cBhvr>
                                        <p:cTn id="28" dur="1" fill="hold">
                                          <p:stCondLst>
                                            <p:cond delay="499"/>
                                          </p:stCondLst>
                                        </p:cTn>
                                        <p:tgtEl>
                                          <p:spTgt spid="102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p:cBhvr>
                                        <p:cTn id="62" dur="500" fill="hold"/>
                                        <p:tgtEl>
                                          <p:spTgt spid="15"/>
                                        </p:tgtEl>
                                        <p:attrNameLst>
                                          <p:attrName>fillcolor</p:attrName>
                                        </p:attrNameLst>
                                      </p:cBhvr>
                                      <p:to>
                                        <a:srgbClr val="33CC33"/>
                                      </p:to>
                                    </p:animClr>
                                    <p:set>
                                      <p:cBhvr>
                                        <p:cTn id="63" dur="500" fill="hold"/>
                                        <p:tgtEl>
                                          <p:spTgt spid="15"/>
                                        </p:tgtEl>
                                        <p:attrNameLst>
                                          <p:attrName>fill.type</p:attrName>
                                        </p:attrNameLst>
                                      </p:cBhvr>
                                      <p:to>
                                        <p:strVal val="solid"/>
                                      </p:to>
                                    </p:set>
                                    <p:set>
                                      <p:cBhvr>
                                        <p:cTn id="64" dur="500" fill="hold"/>
                                        <p:tgtEl>
                                          <p:spTgt spid="15"/>
                                        </p:tgtEl>
                                        <p:attrNameLst>
                                          <p:attrName>fill.on</p:attrName>
                                        </p:attrNameLst>
                                      </p:cBhvr>
                                      <p:to>
                                        <p:strVal val="true"/>
                                      </p:to>
                                    </p:se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2" presetClass="exit" presetSubtype="2" fill="hold" nodeType="withEffect">
                                  <p:stCondLst>
                                    <p:cond delay="0"/>
                                  </p:stCondLst>
                                  <p:childTnLst>
                                    <p:anim calcmode="lin" valueType="num">
                                      <p:cBhvr additive="base">
                                        <p:cTn id="69" dur="500"/>
                                        <p:tgtEl>
                                          <p:spTgt spid="1028"/>
                                        </p:tgtEl>
                                        <p:attrNameLst>
                                          <p:attrName>ppt_x</p:attrName>
                                        </p:attrNameLst>
                                      </p:cBhvr>
                                      <p:tavLst>
                                        <p:tav tm="0">
                                          <p:val>
                                            <p:strVal val="ppt_x"/>
                                          </p:val>
                                        </p:tav>
                                        <p:tav tm="100000">
                                          <p:val>
                                            <p:strVal val="1+ppt_w/2"/>
                                          </p:val>
                                        </p:tav>
                                      </p:tavLst>
                                    </p:anim>
                                    <p:anim calcmode="lin" valueType="num">
                                      <p:cBhvr additive="base">
                                        <p:cTn id="70" dur="500"/>
                                        <p:tgtEl>
                                          <p:spTgt spid="1028"/>
                                        </p:tgtEl>
                                        <p:attrNameLst>
                                          <p:attrName>ppt_y</p:attrName>
                                        </p:attrNameLst>
                                      </p:cBhvr>
                                      <p:tavLst>
                                        <p:tav tm="0">
                                          <p:val>
                                            <p:strVal val="ppt_y"/>
                                          </p:val>
                                        </p:tav>
                                        <p:tav tm="100000">
                                          <p:val>
                                            <p:strVal val="ppt_y"/>
                                          </p:val>
                                        </p:tav>
                                      </p:tavLst>
                                    </p:anim>
                                    <p:set>
                                      <p:cBhvr>
                                        <p:cTn id="71" dur="1" fill="hold">
                                          <p:stCondLst>
                                            <p:cond delay="499"/>
                                          </p:stCondLst>
                                        </p:cTn>
                                        <p:tgtEl>
                                          <p:spTgt spid="1028"/>
                                        </p:tgtEl>
                                        <p:attrNameLst>
                                          <p:attrName>style.visibility</p:attrName>
                                        </p:attrNameLst>
                                      </p:cBhvr>
                                      <p:to>
                                        <p:strVal val="hidden"/>
                                      </p:to>
                                    </p:set>
                                  </p:childTnLst>
                                </p:cTn>
                              </p:par>
                              <p:par>
                                <p:cTn id="72" presetID="2" presetClass="entr" presetSubtype="8" fill="hold" nodeType="with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0-#ppt_w/2"/>
                                          </p:val>
                                        </p:tav>
                                        <p:tav tm="100000">
                                          <p:val>
                                            <p:strVal val="#ppt_x"/>
                                          </p:val>
                                        </p:tav>
                                      </p:tavLst>
                                    </p:anim>
                                    <p:anim calcmode="lin" valueType="num">
                                      <p:cBhvr additive="base">
                                        <p:cTn id="7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p:cBhvr>
                                        <p:cTn id="84" dur="500" fill="hold"/>
                                        <p:tgtEl>
                                          <p:spTgt spid="17"/>
                                        </p:tgtEl>
                                        <p:attrNameLst>
                                          <p:attrName>fillcolor</p:attrName>
                                        </p:attrNameLst>
                                      </p:cBhvr>
                                      <p:to>
                                        <a:srgbClr val="FF3300"/>
                                      </p:to>
                                    </p:animClr>
                                    <p:set>
                                      <p:cBhvr>
                                        <p:cTn id="85" dur="500" fill="hold"/>
                                        <p:tgtEl>
                                          <p:spTgt spid="17"/>
                                        </p:tgtEl>
                                        <p:attrNameLst>
                                          <p:attrName>fill.type</p:attrName>
                                        </p:attrNameLst>
                                      </p:cBhvr>
                                      <p:to>
                                        <p:strVal val="solid"/>
                                      </p:to>
                                    </p:set>
                                    <p:set>
                                      <p:cBhvr>
                                        <p:cTn id="86" dur="500" fill="hold"/>
                                        <p:tgtEl>
                                          <p:spTgt spid="17"/>
                                        </p:tgtEl>
                                        <p:attrNameLst>
                                          <p:attrName>fill.on</p:attrName>
                                        </p:attrNameLst>
                                      </p:cBhvr>
                                      <p:to>
                                        <p:strVal val="true"/>
                                      </p:to>
                                    </p:set>
                                  </p:childTnLst>
                                </p:cTn>
                              </p:par>
                              <p:par>
                                <p:cTn id="87" presetID="1" presetClass="emph" presetSubtype="2" fill="hold" nodeType="withEffect">
                                  <p:stCondLst>
                                    <p:cond delay="0"/>
                                  </p:stCondLst>
                                  <p:childTnLst>
                                    <p:animClr clrSpc="rgb">
                                      <p:cBhvr>
                                        <p:cTn id="88" dur="500" fill="hold"/>
                                        <p:tgtEl>
                                          <p:spTgt spid="15"/>
                                        </p:tgtEl>
                                        <p:attrNameLst>
                                          <p:attrName>fillcolor</p:attrName>
                                        </p:attrNameLst>
                                      </p:cBhvr>
                                      <p:to>
                                        <a:schemeClr val="accent2"/>
                                      </p:to>
                                    </p:animClr>
                                    <p:set>
                                      <p:cBhvr>
                                        <p:cTn id="89" dur="500" fill="hold"/>
                                        <p:tgtEl>
                                          <p:spTgt spid="15"/>
                                        </p:tgtEl>
                                        <p:attrNameLst>
                                          <p:attrName>fill.type</p:attrName>
                                        </p:attrNameLst>
                                      </p:cBhvr>
                                      <p:to>
                                        <p:strVal val="solid"/>
                                      </p:to>
                                    </p:set>
                                    <p:set>
                                      <p:cBhvr>
                                        <p:cTn id="90" dur="500" fill="hold"/>
                                        <p:tgtEl>
                                          <p:spTgt spid="15"/>
                                        </p:tgtEl>
                                        <p:attrNameLst>
                                          <p:attrName>fill.on</p:attrName>
                                        </p:attrNameLst>
                                      </p:cBhvr>
                                      <p:to>
                                        <p:strVal val="true"/>
                                      </p:to>
                                    </p:set>
                                  </p:childTnLst>
                                </p:cTn>
                              </p:par>
                              <p:par>
                                <p:cTn id="91" presetID="10"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500"/>
                                        <p:tgtEl>
                                          <p:spTgt spid="34"/>
                                        </p:tgtEl>
                                      </p:cBhvr>
                                    </p:animEffect>
                                  </p:childTnLst>
                                </p:cTn>
                              </p:par>
                              <p:par>
                                <p:cTn id="94" presetID="2" presetClass="exit" presetSubtype="2" fill="hold" nodeType="withEffect">
                                  <p:stCondLst>
                                    <p:cond delay="0"/>
                                  </p:stCondLst>
                                  <p:childTnLst>
                                    <p:anim calcmode="lin" valueType="num">
                                      <p:cBhvr additive="base">
                                        <p:cTn id="95" dur="500"/>
                                        <p:tgtEl>
                                          <p:spTgt spid="3"/>
                                        </p:tgtEl>
                                        <p:attrNameLst>
                                          <p:attrName>ppt_x</p:attrName>
                                        </p:attrNameLst>
                                      </p:cBhvr>
                                      <p:tavLst>
                                        <p:tav tm="0">
                                          <p:val>
                                            <p:strVal val="ppt_x"/>
                                          </p:val>
                                        </p:tav>
                                        <p:tav tm="100000">
                                          <p:val>
                                            <p:strVal val="1+ppt_w/2"/>
                                          </p:val>
                                        </p:tav>
                                      </p:tavLst>
                                    </p:anim>
                                    <p:anim calcmode="lin" valueType="num">
                                      <p:cBhvr additive="base">
                                        <p:cTn id="96" dur="500"/>
                                        <p:tgtEl>
                                          <p:spTgt spid="3"/>
                                        </p:tgtEl>
                                        <p:attrNameLst>
                                          <p:attrName>ppt_y</p:attrName>
                                        </p:attrNameLst>
                                      </p:cBhvr>
                                      <p:tavLst>
                                        <p:tav tm="0">
                                          <p:val>
                                            <p:strVal val="ppt_y"/>
                                          </p:val>
                                        </p:tav>
                                        <p:tav tm="100000">
                                          <p:val>
                                            <p:strVal val="ppt_y"/>
                                          </p:val>
                                        </p:tav>
                                      </p:tavLst>
                                    </p:anim>
                                    <p:set>
                                      <p:cBhvr>
                                        <p:cTn id="97" dur="1" fill="hold">
                                          <p:stCondLst>
                                            <p:cond delay="499"/>
                                          </p:stCondLst>
                                        </p:cTn>
                                        <p:tgtEl>
                                          <p:spTgt spid="3"/>
                                        </p:tgtEl>
                                        <p:attrNameLst>
                                          <p:attrName>style.visibility</p:attrName>
                                        </p:attrNameLst>
                                      </p:cBhvr>
                                      <p:to>
                                        <p:strVal val="hidden"/>
                                      </p:to>
                                    </p:set>
                                  </p:childTnLst>
                                </p:cTn>
                              </p:par>
                              <p:par>
                                <p:cTn id="98" presetID="2" presetClass="entr" presetSubtype="8" fill="hold" nodeType="withEffect">
                                  <p:stCondLst>
                                    <p:cond delay="0"/>
                                  </p:stCondLst>
                                  <p:childTnLst>
                                    <p:set>
                                      <p:cBhvr>
                                        <p:cTn id="99" dur="1" fill="hold">
                                          <p:stCondLst>
                                            <p:cond delay="0"/>
                                          </p:stCondLst>
                                        </p:cTn>
                                        <p:tgtEl>
                                          <p:spTgt spid="1045"/>
                                        </p:tgtEl>
                                        <p:attrNameLst>
                                          <p:attrName>style.visibility</p:attrName>
                                        </p:attrNameLst>
                                      </p:cBhvr>
                                      <p:to>
                                        <p:strVal val="visible"/>
                                      </p:to>
                                    </p:set>
                                    <p:anim calcmode="lin" valueType="num">
                                      <p:cBhvr additive="base">
                                        <p:cTn id="100" dur="500" fill="hold"/>
                                        <p:tgtEl>
                                          <p:spTgt spid="1045"/>
                                        </p:tgtEl>
                                        <p:attrNameLst>
                                          <p:attrName>ppt_x</p:attrName>
                                        </p:attrNameLst>
                                      </p:cBhvr>
                                      <p:tavLst>
                                        <p:tav tm="0">
                                          <p:val>
                                            <p:strVal val="0-#ppt_w/2"/>
                                          </p:val>
                                        </p:tav>
                                        <p:tav tm="100000">
                                          <p:val>
                                            <p:strVal val="#ppt_x"/>
                                          </p:val>
                                        </p:tav>
                                      </p:tavLst>
                                    </p:anim>
                                    <p:anim calcmode="lin" valueType="num">
                                      <p:cBhvr additive="base">
                                        <p:cTn id="101" dur="500" fill="hold"/>
                                        <p:tgtEl>
                                          <p:spTgt spid="1045"/>
                                        </p:tgtEl>
                                        <p:attrNameLst>
                                          <p:attrName>ppt_y</p:attrName>
                                        </p:attrNameLst>
                                      </p:cBhvr>
                                      <p:tavLst>
                                        <p:tav tm="0">
                                          <p:val>
                                            <p:strVal val="#ppt_y"/>
                                          </p:val>
                                        </p:tav>
                                        <p:tav tm="100000">
                                          <p:val>
                                            <p:strVal val="#ppt_y"/>
                                          </p:val>
                                        </p:tav>
                                      </p:tavLst>
                                    </p:anim>
                                  </p:childTnLst>
                                </p:cTn>
                              </p:par>
                              <p:par>
                                <p:cTn id="102" presetID="2" presetClass="entr" presetSubtype="8" fill="hold" nodeType="withEffect">
                                  <p:stCondLst>
                                    <p:cond delay="0"/>
                                  </p:stCondLst>
                                  <p:childTnLst>
                                    <p:set>
                                      <p:cBhvr>
                                        <p:cTn id="103" dur="1" fill="hold">
                                          <p:stCondLst>
                                            <p:cond delay="0"/>
                                          </p:stCondLst>
                                        </p:cTn>
                                        <p:tgtEl>
                                          <p:spTgt spid="1043"/>
                                        </p:tgtEl>
                                        <p:attrNameLst>
                                          <p:attrName>style.visibility</p:attrName>
                                        </p:attrNameLst>
                                      </p:cBhvr>
                                      <p:to>
                                        <p:strVal val="visible"/>
                                      </p:to>
                                    </p:set>
                                    <p:anim calcmode="lin" valueType="num">
                                      <p:cBhvr additive="base">
                                        <p:cTn id="104" dur="500" fill="hold"/>
                                        <p:tgtEl>
                                          <p:spTgt spid="1043"/>
                                        </p:tgtEl>
                                        <p:attrNameLst>
                                          <p:attrName>ppt_x</p:attrName>
                                        </p:attrNameLst>
                                      </p:cBhvr>
                                      <p:tavLst>
                                        <p:tav tm="0">
                                          <p:val>
                                            <p:strVal val="0-#ppt_w/2"/>
                                          </p:val>
                                        </p:tav>
                                        <p:tav tm="100000">
                                          <p:val>
                                            <p:strVal val="#ppt_x"/>
                                          </p:val>
                                        </p:tav>
                                      </p:tavLst>
                                    </p:anim>
                                    <p:anim calcmode="lin" valueType="num">
                                      <p:cBhvr additive="base">
                                        <p:cTn id="105" dur="500" fill="hold"/>
                                        <p:tgtEl>
                                          <p:spTgt spid="1043"/>
                                        </p:tgtEl>
                                        <p:attrNameLst>
                                          <p:attrName>ppt_y</p:attrName>
                                        </p:attrNameLst>
                                      </p:cBhvr>
                                      <p:tavLst>
                                        <p:tav tm="0">
                                          <p:val>
                                            <p:strVal val="#ppt_y"/>
                                          </p:val>
                                        </p:tav>
                                        <p:tav tm="100000">
                                          <p:val>
                                            <p:strVal val="#ppt_y"/>
                                          </p:val>
                                        </p:tav>
                                      </p:tavLst>
                                    </p:anim>
                                  </p:childTnLst>
                                </p:cTn>
                              </p:par>
                              <p:par>
                                <p:cTn id="106" presetID="2" presetClass="entr" presetSubtype="8" fill="hold" nodeType="with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fill="hold"/>
                                        <p:tgtEl>
                                          <p:spTgt spid="44"/>
                                        </p:tgtEl>
                                        <p:attrNameLst>
                                          <p:attrName>ppt_x</p:attrName>
                                        </p:attrNameLst>
                                      </p:cBhvr>
                                      <p:tavLst>
                                        <p:tav tm="0">
                                          <p:val>
                                            <p:strVal val="0-#ppt_w/2"/>
                                          </p:val>
                                        </p:tav>
                                        <p:tav tm="100000">
                                          <p:val>
                                            <p:strVal val="#ppt_x"/>
                                          </p:val>
                                        </p:tav>
                                      </p:tavLst>
                                    </p:anim>
                                    <p:anim calcmode="lin" valueType="num">
                                      <p:cBhvr additive="base">
                                        <p:cTn id="109" dur="500" fill="hold"/>
                                        <p:tgtEl>
                                          <p:spTgt spid="44"/>
                                        </p:tgtEl>
                                        <p:attrNameLst>
                                          <p:attrName>ppt_y</p:attrName>
                                        </p:attrNameLst>
                                      </p:cBhvr>
                                      <p:tavLst>
                                        <p:tav tm="0">
                                          <p:val>
                                            <p:strVal val="#ppt_y"/>
                                          </p:val>
                                        </p:tav>
                                        <p:tav tm="100000">
                                          <p:val>
                                            <p:strVal val="#ppt_y"/>
                                          </p:val>
                                        </p:tav>
                                      </p:tavLst>
                                    </p:anim>
                                  </p:childTnLst>
                                </p:cTn>
                              </p:par>
                              <p:par>
                                <p:cTn id="110" presetID="2" presetClass="entr" presetSubtype="8"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500" fill="hold"/>
                                        <p:tgtEl>
                                          <p:spTgt spid="43"/>
                                        </p:tgtEl>
                                        <p:attrNameLst>
                                          <p:attrName>ppt_x</p:attrName>
                                        </p:attrNameLst>
                                      </p:cBhvr>
                                      <p:tavLst>
                                        <p:tav tm="0">
                                          <p:val>
                                            <p:strVal val="0-#ppt_w/2"/>
                                          </p:val>
                                        </p:tav>
                                        <p:tav tm="100000">
                                          <p:val>
                                            <p:strVal val="#ppt_x"/>
                                          </p:val>
                                        </p:tav>
                                      </p:tavLst>
                                    </p:anim>
                                    <p:anim calcmode="lin" valueType="num">
                                      <p:cBhvr additive="base">
                                        <p:cTn id="113"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500"/>
                                        <p:tgtEl>
                                          <p:spTgt spid="35"/>
                                        </p:tgtEl>
                                      </p:cBhvr>
                                    </p:animEffect>
                                  </p:childTnLst>
                                </p:cTn>
                              </p:par>
                              <p:par>
                                <p:cTn id="119" presetID="1" presetClass="emph" presetSubtype="2" fill="hold" nodeType="withEffect">
                                  <p:stCondLst>
                                    <p:cond delay="0"/>
                                  </p:stCondLst>
                                  <p:childTnLst>
                                    <p:animClr clrSpc="rgb">
                                      <p:cBhvr>
                                        <p:cTn id="120" dur="500" fill="hold"/>
                                        <p:tgtEl>
                                          <p:spTgt spid="17"/>
                                        </p:tgtEl>
                                        <p:attrNameLst>
                                          <p:attrName>fillcolor</p:attrName>
                                        </p:attrNameLst>
                                      </p:cBhvr>
                                      <p:to>
                                        <a:schemeClr val="accent2"/>
                                      </p:to>
                                    </p:animClr>
                                    <p:set>
                                      <p:cBhvr>
                                        <p:cTn id="121" dur="500" fill="hold"/>
                                        <p:tgtEl>
                                          <p:spTgt spid="17"/>
                                        </p:tgtEl>
                                        <p:attrNameLst>
                                          <p:attrName>fill.type</p:attrName>
                                        </p:attrNameLst>
                                      </p:cBhvr>
                                      <p:to>
                                        <p:strVal val="solid"/>
                                      </p:to>
                                    </p:set>
                                    <p:set>
                                      <p:cBhvr>
                                        <p:cTn id="122" dur="500" fill="hold"/>
                                        <p:tgtEl>
                                          <p:spTgt spid="17"/>
                                        </p:tgtEl>
                                        <p:attrNameLst>
                                          <p:attrName>fill.on</p:attrName>
                                        </p:attrNameLst>
                                      </p:cBhvr>
                                      <p:to>
                                        <p:strVal val="true"/>
                                      </p:to>
                                    </p:set>
                                  </p:childTnLst>
                                </p:cTn>
                              </p:par>
                              <p:par>
                                <p:cTn id="123" presetID="1" presetClass="emph" presetSubtype="2" fill="hold" nodeType="withEffect">
                                  <p:stCondLst>
                                    <p:cond delay="0"/>
                                  </p:stCondLst>
                                  <p:childTnLst>
                                    <p:animClr clrSpc="rgb">
                                      <p:cBhvr>
                                        <p:cTn id="124" dur="500" fill="hold"/>
                                        <p:tgtEl>
                                          <p:spTgt spid="11"/>
                                        </p:tgtEl>
                                        <p:attrNameLst>
                                          <p:attrName>fillcolor</p:attrName>
                                        </p:attrNameLst>
                                      </p:cBhvr>
                                      <p:to>
                                        <a:srgbClr val="FF9933"/>
                                      </p:to>
                                    </p:animClr>
                                    <p:set>
                                      <p:cBhvr>
                                        <p:cTn id="125" dur="500" fill="hold"/>
                                        <p:tgtEl>
                                          <p:spTgt spid="11"/>
                                        </p:tgtEl>
                                        <p:attrNameLst>
                                          <p:attrName>fill.type</p:attrName>
                                        </p:attrNameLst>
                                      </p:cBhvr>
                                      <p:to>
                                        <p:strVal val="solid"/>
                                      </p:to>
                                    </p:set>
                                    <p:set>
                                      <p:cBhvr>
                                        <p:cTn id="126" dur="500" fill="hold"/>
                                        <p:tgtEl>
                                          <p:spTgt spid="11"/>
                                        </p:tgtEl>
                                        <p:attrNameLst>
                                          <p:attrName>fill.on</p:attrName>
                                        </p:attrNameLst>
                                      </p:cBhvr>
                                      <p:to>
                                        <p:strVal val="true"/>
                                      </p:to>
                                    </p:set>
                                  </p:childTnLst>
                                </p:cTn>
                              </p:par>
                              <p:par>
                                <p:cTn id="127" presetID="2" presetClass="exit" presetSubtype="2" fill="hold" nodeType="withEffect">
                                  <p:stCondLst>
                                    <p:cond delay="0"/>
                                  </p:stCondLst>
                                  <p:childTnLst>
                                    <p:anim calcmode="lin" valueType="num">
                                      <p:cBhvr additive="base">
                                        <p:cTn id="128" dur="1000"/>
                                        <p:tgtEl>
                                          <p:spTgt spid="1045"/>
                                        </p:tgtEl>
                                        <p:attrNameLst>
                                          <p:attrName>ppt_x</p:attrName>
                                        </p:attrNameLst>
                                      </p:cBhvr>
                                      <p:tavLst>
                                        <p:tav tm="0">
                                          <p:val>
                                            <p:strVal val="ppt_x"/>
                                          </p:val>
                                        </p:tav>
                                        <p:tav tm="100000">
                                          <p:val>
                                            <p:strVal val="1+ppt_w/2"/>
                                          </p:val>
                                        </p:tav>
                                      </p:tavLst>
                                    </p:anim>
                                    <p:anim calcmode="lin" valueType="num">
                                      <p:cBhvr additive="base">
                                        <p:cTn id="129" dur="1000"/>
                                        <p:tgtEl>
                                          <p:spTgt spid="1045"/>
                                        </p:tgtEl>
                                        <p:attrNameLst>
                                          <p:attrName>ppt_y</p:attrName>
                                        </p:attrNameLst>
                                      </p:cBhvr>
                                      <p:tavLst>
                                        <p:tav tm="0">
                                          <p:val>
                                            <p:strVal val="ppt_y"/>
                                          </p:val>
                                        </p:tav>
                                        <p:tav tm="100000">
                                          <p:val>
                                            <p:strVal val="ppt_y"/>
                                          </p:val>
                                        </p:tav>
                                      </p:tavLst>
                                    </p:anim>
                                    <p:set>
                                      <p:cBhvr>
                                        <p:cTn id="130" dur="1" fill="hold">
                                          <p:stCondLst>
                                            <p:cond delay="999"/>
                                          </p:stCondLst>
                                        </p:cTn>
                                        <p:tgtEl>
                                          <p:spTgt spid="1045"/>
                                        </p:tgtEl>
                                        <p:attrNameLst>
                                          <p:attrName>style.visibility</p:attrName>
                                        </p:attrNameLst>
                                      </p:cBhvr>
                                      <p:to>
                                        <p:strVal val="hidden"/>
                                      </p:to>
                                    </p:set>
                                  </p:childTnLst>
                                </p:cTn>
                              </p:par>
                              <p:par>
                                <p:cTn id="131" presetID="2" presetClass="exit" presetSubtype="2" fill="hold" nodeType="withEffect">
                                  <p:stCondLst>
                                    <p:cond delay="300"/>
                                  </p:stCondLst>
                                  <p:childTnLst>
                                    <p:anim calcmode="lin" valueType="num">
                                      <p:cBhvr additive="base">
                                        <p:cTn id="132" dur="1000"/>
                                        <p:tgtEl>
                                          <p:spTgt spid="1043"/>
                                        </p:tgtEl>
                                        <p:attrNameLst>
                                          <p:attrName>ppt_x</p:attrName>
                                        </p:attrNameLst>
                                      </p:cBhvr>
                                      <p:tavLst>
                                        <p:tav tm="0">
                                          <p:val>
                                            <p:strVal val="ppt_x"/>
                                          </p:val>
                                        </p:tav>
                                        <p:tav tm="100000">
                                          <p:val>
                                            <p:strVal val="1+ppt_w/2"/>
                                          </p:val>
                                        </p:tav>
                                      </p:tavLst>
                                    </p:anim>
                                    <p:anim calcmode="lin" valueType="num">
                                      <p:cBhvr additive="base">
                                        <p:cTn id="133" dur="1000"/>
                                        <p:tgtEl>
                                          <p:spTgt spid="1043"/>
                                        </p:tgtEl>
                                        <p:attrNameLst>
                                          <p:attrName>ppt_y</p:attrName>
                                        </p:attrNameLst>
                                      </p:cBhvr>
                                      <p:tavLst>
                                        <p:tav tm="0">
                                          <p:val>
                                            <p:strVal val="ppt_y"/>
                                          </p:val>
                                        </p:tav>
                                        <p:tav tm="100000">
                                          <p:val>
                                            <p:strVal val="ppt_y"/>
                                          </p:val>
                                        </p:tav>
                                      </p:tavLst>
                                    </p:anim>
                                    <p:set>
                                      <p:cBhvr>
                                        <p:cTn id="134" dur="1" fill="hold">
                                          <p:stCondLst>
                                            <p:cond delay="999"/>
                                          </p:stCondLst>
                                        </p:cTn>
                                        <p:tgtEl>
                                          <p:spTgt spid="1043"/>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mph" presetSubtype="2" fill="hold" nodeType="clickEffect">
                                  <p:stCondLst>
                                    <p:cond delay="0"/>
                                  </p:stCondLst>
                                  <p:childTnLst>
                                    <p:animClr clrSpc="rgb">
                                      <p:cBhvr>
                                        <p:cTn id="138" dur="500" fill="hold"/>
                                        <p:tgtEl>
                                          <p:spTgt spid="11"/>
                                        </p:tgtEl>
                                        <p:attrNameLst>
                                          <p:attrName>fillcolor</p:attrName>
                                        </p:attrNameLst>
                                      </p:cBhvr>
                                      <p:to>
                                        <a:schemeClr val="accent2"/>
                                      </p:to>
                                    </p:animClr>
                                    <p:set>
                                      <p:cBhvr>
                                        <p:cTn id="139" dur="500" fill="hold"/>
                                        <p:tgtEl>
                                          <p:spTgt spid="11"/>
                                        </p:tgtEl>
                                        <p:attrNameLst>
                                          <p:attrName>fill.type</p:attrName>
                                        </p:attrNameLst>
                                      </p:cBhvr>
                                      <p:to>
                                        <p:strVal val="solid"/>
                                      </p:to>
                                    </p:set>
                                    <p:set>
                                      <p:cBhvr>
                                        <p:cTn id="140" dur="500" fill="hold"/>
                                        <p:tgtEl>
                                          <p:spTgt spid="11"/>
                                        </p:tgtEl>
                                        <p:attrNameLst>
                                          <p:attrName>fill.on</p:attrName>
                                        </p:attrNameLst>
                                      </p:cBhvr>
                                      <p:to>
                                        <p:strVal val="true"/>
                                      </p:to>
                                    </p:set>
                                  </p:childTnLst>
                                </p:cTn>
                              </p:par>
                              <p:par>
                                <p:cTn id="141" presetID="10" presetClass="entr" presetSubtype="0" fill="hold" grpId="0" nodeType="with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fade">
                                      <p:cBhvr>
                                        <p:cTn id="143" dur="500"/>
                                        <p:tgtEl>
                                          <p:spTgt spid="36"/>
                                        </p:tgtEl>
                                      </p:cBhvr>
                                    </p:animEffect>
                                  </p:childTnLst>
                                </p:cTn>
                              </p:par>
                              <p:par>
                                <p:cTn id="144" presetID="1" presetClass="emph" presetSubtype="2" fill="hold" nodeType="withEffect">
                                  <p:stCondLst>
                                    <p:cond delay="0"/>
                                  </p:stCondLst>
                                  <p:childTnLst>
                                    <p:animClr clrSpc="rgb">
                                      <p:cBhvr>
                                        <p:cTn id="145" dur="500" fill="hold"/>
                                        <p:tgtEl>
                                          <p:spTgt spid="13"/>
                                        </p:tgtEl>
                                        <p:attrNameLst>
                                          <p:attrName>fillcolor</p:attrName>
                                        </p:attrNameLst>
                                      </p:cBhvr>
                                      <p:to>
                                        <a:schemeClr val="bg2"/>
                                      </p:to>
                                    </p:animClr>
                                    <p:set>
                                      <p:cBhvr>
                                        <p:cTn id="146" dur="500" fill="hold"/>
                                        <p:tgtEl>
                                          <p:spTgt spid="13"/>
                                        </p:tgtEl>
                                        <p:attrNameLst>
                                          <p:attrName>fill.type</p:attrName>
                                        </p:attrNameLst>
                                      </p:cBhvr>
                                      <p:to>
                                        <p:strVal val="solid"/>
                                      </p:to>
                                    </p:set>
                                    <p:set>
                                      <p:cBhvr>
                                        <p:cTn id="147" dur="5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P spid="15" grpId="0" animBg="1"/>
      <p:bldP spid="17"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a:stCxn id="5" idx="2"/>
          </p:cNvCxnSpPr>
          <p:nvPr/>
        </p:nvCxnSpPr>
        <p:spPr>
          <a:xfrm>
            <a:off x="3352800" y="2286000"/>
            <a:ext cx="0" cy="4206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2"/>
          </p:cNvCxnSpPr>
          <p:nvPr/>
        </p:nvCxnSpPr>
        <p:spPr>
          <a:xfrm>
            <a:off x="5446776" y="2286000"/>
            <a:ext cx="0" cy="4206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2"/>
          </p:cNvCxnSpPr>
          <p:nvPr/>
        </p:nvCxnSpPr>
        <p:spPr>
          <a:xfrm>
            <a:off x="8378952" y="2286000"/>
            <a:ext cx="3048" cy="4206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2"/>
          </p:cNvCxnSpPr>
          <p:nvPr/>
        </p:nvCxnSpPr>
        <p:spPr>
          <a:xfrm flipH="1">
            <a:off x="7315200" y="2286000"/>
            <a:ext cx="0" cy="4206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7" idx="2"/>
          </p:cNvCxnSpPr>
          <p:nvPr/>
        </p:nvCxnSpPr>
        <p:spPr>
          <a:xfrm>
            <a:off x="6396228" y="2286000"/>
            <a:ext cx="0" cy="4206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895600" y="1828800"/>
            <a:ext cx="914400" cy="457200"/>
          </a:xfrm>
          <a:prstGeom prst="rect">
            <a:avLst/>
          </a:prstGeom>
          <a:solidFill>
            <a:srgbClr val="E2D7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three60</a:t>
            </a:r>
            <a:endParaRPr lang="en-US" sz="1600" dirty="0">
              <a:solidFill>
                <a:schemeClr val="tx1"/>
              </a:solidFill>
            </a:endParaRPr>
          </a:p>
        </p:txBody>
      </p:sp>
      <p:sp>
        <p:nvSpPr>
          <p:cNvPr id="11" name="Rectangle 10"/>
          <p:cNvSpPr/>
          <p:nvPr/>
        </p:nvSpPr>
        <p:spPr>
          <a:xfrm>
            <a:off x="6934200" y="1828800"/>
            <a:ext cx="832104" cy="4572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S3</a:t>
            </a:r>
            <a:endParaRPr lang="en-US" sz="1600" dirty="0">
              <a:solidFill>
                <a:schemeClr val="tx1"/>
              </a:solidFill>
            </a:endParaRPr>
          </a:p>
        </p:txBody>
      </p:sp>
      <p:sp>
        <p:nvSpPr>
          <p:cNvPr id="13" name="Rectangle 12"/>
          <p:cNvSpPr/>
          <p:nvPr/>
        </p:nvSpPr>
        <p:spPr>
          <a:xfrm>
            <a:off x="7848600" y="1828800"/>
            <a:ext cx="1060704" cy="4572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Facebook</a:t>
            </a:r>
            <a:endParaRPr lang="en-US" sz="1600" dirty="0">
              <a:solidFill>
                <a:schemeClr val="tx1"/>
              </a:solidFill>
            </a:endParaRPr>
          </a:p>
        </p:txBody>
      </p:sp>
      <p:sp>
        <p:nvSpPr>
          <p:cNvPr id="15" name="Rectangle 14"/>
          <p:cNvSpPr/>
          <p:nvPr/>
        </p:nvSpPr>
        <p:spPr>
          <a:xfrm>
            <a:off x="5026152" y="1828800"/>
            <a:ext cx="841248" cy="4572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Vuforia</a:t>
            </a:r>
            <a:endParaRPr lang="en-US" sz="1600" dirty="0">
              <a:solidFill>
                <a:schemeClr val="tx1"/>
              </a:solidFill>
            </a:endParaRPr>
          </a:p>
        </p:txBody>
      </p:sp>
      <p:sp>
        <p:nvSpPr>
          <p:cNvPr id="17" name="Rectangle 16"/>
          <p:cNvSpPr/>
          <p:nvPr/>
        </p:nvSpPr>
        <p:spPr>
          <a:xfrm>
            <a:off x="5943600" y="1828800"/>
            <a:ext cx="905256" cy="4572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MySQL</a:t>
            </a:r>
            <a:endParaRPr lang="en-US" sz="1600" dirty="0">
              <a:solidFill>
                <a:schemeClr val="tx1"/>
              </a:solidFill>
            </a:endParaRPr>
          </a:p>
        </p:txBody>
      </p:sp>
      <p:sp>
        <p:nvSpPr>
          <p:cNvPr id="24" name="Right Arrow 23"/>
          <p:cNvSpPr/>
          <p:nvPr/>
        </p:nvSpPr>
        <p:spPr>
          <a:xfrm>
            <a:off x="3352800" y="3048000"/>
            <a:ext cx="2057400"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Points of interest</a:t>
            </a:r>
            <a:endParaRPr lang="en-US" sz="1600" dirty="0"/>
          </a:p>
        </p:txBody>
      </p:sp>
      <p:sp>
        <p:nvSpPr>
          <p:cNvPr id="25" name="Right Arrow 24"/>
          <p:cNvSpPr/>
          <p:nvPr/>
        </p:nvSpPr>
        <p:spPr>
          <a:xfrm flipH="1">
            <a:off x="3352800" y="3657600"/>
            <a:ext cx="2057400"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Target ID</a:t>
            </a:r>
            <a:endParaRPr lang="en-US" sz="1600" dirty="0"/>
          </a:p>
        </p:txBody>
      </p:sp>
      <p:sp>
        <p:nvSpPr>
          <p:cNvPr id="27" name="Right Arrow 26"/>
          <p:cNvSpPr/>
          <p:nvPr/>
        </p:nvSpPr>
        <p:spPr>
          <a:xfrm>
            <a:off x="3352800" y="4267200"/>
            <a:ext cx="3048000"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Target ID, user info</a:t>
            </a:r>
            <a:endParaRPr lang="en-US" sz="1600" dirty="0"/>
          </a:p>
        </p:txBody>
      </p:sp>
      <p:sp>
        <p:nvSpPr>
          <p:cNvPr id="28" name="Right Arrow 27"/>
          <p:cNvSpPr/>
          <p:nvPr/>
        </p:nvSpPr>
        <p:spPr>
          <a:xfrm flipH="1">
            <a:off x="3352798" y="4876800"/>
            <a:ext cx="3048001"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Augmentation info</a:t>
            </a:r>
            <a:endParaRPr lang="en-US" sz="1400" dirty="0"/>
          </a:p>
        </p:txBody>
      </p:sp>
      <p:sp>
        <p:nvSpPr>
          <p:cNvPr id="29" name="Right Arrow 28"/>
          <p:cNvSpPr/>
          <p:nvPr/>
        </p:nvSpPr>
        <p:spPr>
          <a:xfrm>
            <a:off x="3352800" y="5410200"/>
            <a:ext cx="3962399"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Augmentation ID</a:t>
            </a:r>
            <a:endParaRPr lang="en-US" sz="1400" dirty="0"/>
          </a:p>
        </p:txBody>
      </p:sp>
      <p:sp>
        <p:nvSpPr>
          <p:cNvPr id="30" name="Right Arrow 29"/>
          <p:cNvSpPr/>
          <p:nvPr/>
        </p:nvSpPr>
        <p:spPr>
          <a:xfrm flipH="1">
            <a:off x="3352800" y="5943600"/>
            <a:ext cx="3962400"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Augmentation image</a:t>
            </a:r>
            <a:endParaRPr lang="en-US" sz="1400" dirty="0"/>
          </a:p>
        </p:txBody>
      </p:sp>
      <p:sp>
        <p:nvSpPr>
          <p:cNvPr id="31" name="Right Arrow 30"/>
          <p:cNvSpPr/>
          <p:nvPr/>
        </p:nvSpPr>
        <p:spPr>
          <a:xfrm flipH="1">
            <a:off x="3352800" y="2514600"/>
            <a:ext cx="5029200"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Login credentials</a:t>
            </a:r>
            <a:endParaRPr lang="en-US" sz="1600" dirty="0"/>
          </a:p>
        </p:txBody>
      </p:sp>
      <p:sp>
        <p:nvSpPr>
          <p:cNvPr id="2" name="Title 1"/>
          <p:cNvSpPr>
            <a:spLocks noGrp="1"/>
          </p:cNvSpPr>
          <p:nvPr>
            <p:ph type="title"/>
          </p:nvPr>
        </p:nvSpPr>
        <p:spPr/>
        <p:txBody>
          <a:bodyPr/>
          <a:lstStyle/>
          <a:p>
            <a:r>
              <a:rPr lang="en-US" b="1" dirty="0" smtClean="0"/>
              <a:t>Viewing Augmentations</a:t>
            </a:r>
            <a:endParaRPr lang="en-US" b="1" dirty="0"/>
          </a:p>
        </p:txBody>
      </p:sp>
      <p:pic>
        <p:nvPicPr>
          <p:cNvPr id="2050" name="Picture 2" descr="C:\Users\Max Hinson\Downloads\2013-05-29_07-37-23.jpg"/>
          <p:cNvPicPr>
            <a:picLocks noChangeAspect="1" noChangeArrowheads="1"/>
          </p:cNvPicPr>
          <p:nvPr/>
        </p:nvPicPr>
        <p:blipFill>
          <a:blip r:embed="rId2" cstate="print">
            <a:lum bright="10000"/>
          </a:blip>
          <a:stretch>
            <a:fillRect/>
          </a:stretch>
        </p:blipFill>
        <p:spPr bwMode="auto">
          <a:xfrm>
            <a:off x="304800" y="2209800"/>
            <a:ext cx="2514600" cy="4191000"/>
          </a:xfrm>
          <a:prstGeom prst="rect">
            <a:avLst/>
          </a:prstGeom>
          <a:noFill/>
        </p:spPr>
      </p:pic>
      <p:pic>
        <p:nvPicPr>
          <p:cNvPr id="2051" name="Picture 3" descr="C:\Users\Max Hinson\Downloads\2013-05-29_07-43-03.jpg"/>
          <p:cNvPicPr>
            <a:picLocks noChangeAspect="1" noChangeArrowheads="1"/>
          </p:cNvPicPr>
          <p:nvPr/>
        </p:nvPicPr>
        <p:blipFill>
          <a:blip r:embed="rId3" cstate="print">
            <a:lum bright="10000"/>
          </a:blip>
          <a:stretch>
            <a:fillRect/>
          </a:stretch>
        </p:blipFill>
        <p:spPr bwMode="auto">
          <a:xfrm>
            <a:off x="304800" y="2209800"/>
            <a:ext cx="2514600" cy="4191000"/>
          </a:xfrm>
          <a:prstGeom prst="rect">
            <a:avLst/>
          </a:prstGeom>
          <a:noFill/>
        </p:spPr>
      </p:pic>
      <p:pic>
        <p:nvPicPr>
          <p:cNvPr id="22" name="Picture 3" descr="C:\Users\Max Hinson\Downloads\2013-05-29_07-43-03.jpg"/>
          <p:cNvPicPr>
            <a:picLocks noChangeAspect="1" noChangeArrowheads="1"/>
          </p:cNvPicPr>
          <p:nvPr/>
        </p:nvPicPr>
        <p:blipFill>
          <a:blip r:embed="rId4" cstate="print"/>
          <a:stretch>
            <a:fillRect/>
          </a:stretch>
        </p:blipFill>
        <p:spPr bwMode="auto">
          <a:xfrm>
            <a:off x="304800" y="2209800"/>
            <a:ext cx="2514600" cy="4191000"/>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500" fill="hold"/>
                                        <p:tgtEl>
                                          <p:spTgt spid="13"/>
                                        </p:tgtEl>
                                        <p:attrNameLst>
                                          <p:attrName>fillcolor</p:attrName>
                                        </p:attrNameLst>
                                      </p:cBhvr>
                                      <p:to>
                                        <a:schemeClr val="bg2"/>
                                      </p:to>
                                    </p:animClr>
                                    <p:set>
                                      <p:cBhvr>
                                        <p:cTn id="7" dur="500" fill="hold"/>
                                        <p:tgtEl>
                                          <p:spTgt spid="13"/>
                                        </p:tgtEl>
                                        <p:attrNameLst>
                                          <p:attrName>fill.type</p:attrName>
                                        </p:attrNameLst>
                                      </p:cBhvr>
                                      <p:to>
                                        <p:strVal val="solid"/>
                                      </p:to>
                                    </p:set>
                                    <p:set>
                                      <p:cBhvr>
                                        <p:cTn id="8" dur="500" fill="hold"/>
                                        <p:tgtEl>
                                          <p:spTgt spid="13"/>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2" presetClass="entr" presetSubtype="8"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0-#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500" fill="hold"/>
                                        <p:tgtEl>
                                          <p:spTgt spid="2050"/>
                                        </p:tgtEl>
                                        <p:attrNameLst>
                                          <p:attrName>ppt_x</p:attrName>
                                        </p:attrNameLst>
                                      </p:cBhvr>
                                      <p:tavLst>
                                        <p:tav tm="0">
                                          <p:val>
                                            <p:strVal val="0-#ppt_w/2"/>
                                          </p:val>
                                        </p:tav>
                                        <p:tav tm="100000">
                                          <p:val>
                                            <p:strVal val="#ppt_x"/>
                                          </p:val>
                                        </p:tav>
                                      </p:tavLst>
                                    </p:anim>
                                    <p:anim calcmode="lin" valueType="num">
                                      <p:cBhvr additive="base">
                                        <p:cTn id="21" dur="500" fill="hold"/>
                                        <p:tgtEl>
                                          <p:spTgt spid="2050"/>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500"/>
                                        <p:tgtEl>
                                          <p:spTgt spid="22"/>
                                        </p:tgtEl>
                                        <p:attrNameLst>
                                          <p:attrName>ppt_x</p:attrName>
                                        </p:attrNameLst>
                                      </p:cBhvr>
                                      <p:tavLst>
                                        <p:tav tm="0">
                                          <p:val>
                                            <p:strVal val="ppt_x"/>
                                          </p:val>
                                        </p:tav>
                                        <p:tav tm="100000">
                                          <p:val>
                                            <p:strVal val="1+ppt_w/2"/>
                                          </p:val>
                                        </p:tav>
                                      </p:tavLst>
                                    </p:anim>
                                    <p:anim calcmode="lin" valueType="num">
                                      <p:cBhvr additive="base">
                                        <p:cTn id="24" dur="500"/>
                                        <p:tgtEl>
                                          <p:spTgt spid="22"/>
                                        </p:tgtEl>
                                        <p:attrNameLst>
                                          <p:attrName>ppt_y</p:attrName>
                                        </p:attrNameLst>
                                      </p:cBhvr>
                                      <p:tavLst>
                                        <p:tav tm="0">
                                          <p:val>
                                            <p:strVal val="ppt_y"/>
                                          </p:val>
                                        </p:tav>
                                        <p:tav tm="100000">
                                          <p:val>
                                            <p:strVal val="ppt_y"/>
                                          </p:val>
                                        </p:tav>
                                      </p:tavLst>
                                    </p:anim>
                                    <p:set>
                                      <p:cBhvr>
                                        <p:cTn id="25" dur="1" fill="hold">
                                          <p:stCondLst>
                                            <p:cond delay="499"/>
                                          </p:stCondLst>
                                        </p:cTn>
                                        <p:tgtEl>
                                          <p:spTgt spid="22"/>
                                        </p:tgtEl>
                                        <p:attrNameLst>
                                          <p:attrName>style.visibility</p:attrName>
                                        </p:attrNameLst>
                                      </p:cBhvr>
                                      <p:to>
                                        <p:strVal val="hidden"/>
                                      </p:to>
                                    </p:set>
                                  </p:childTnLst>
                                </p:cTn>
                              </p:par>
                              <p:par>
                                <p:cTn id="26" presetID="1" presetClass="emph" presetSubtype="2" fill="hold" nodeType="withEffect">
                                  <p:stCondLst>
                                    <p:cond delay="0"/>
                                  </p:stCondLst>
                                  <p:childTnLst>
                                    <p:animClr clrSpc="rgb">
                                      <p:cBhvr>
                                        <p:cTn id="27" dur="500" fill="hold"/>
                                        <p:tgtEl>
                                          <p:spTgt spid="13"/>
                                        </p:tgtEl>
                                        <p:attrNameLst>
                                          <p:attrName>fillcolor</p:attrName>
                                        </p:attrNameLst>
                                      </p:cBhvr>
                                      <p:to>
                                        <a:schemeClr val="accent2"/>
                                      </p:to>
                                    </p:animClr>
                                    <p:set>
                                      <p:cBhvr>
                                        <p:cTn id="28" dur="500" fill="hold"/>
                                        <p:tgtEl>
                                          <p:spTgt spid="13"/>
                                        </p:tgtEl>
                                        <p:attrNameLst>
                                          <p:attrName>fill.type</p:attrName>
                                        </p:attrNameLst>
                                      </p:cBhvr>
                                      <p:to>
                                        <p:strVal val="solid"/>
                                      </p:to>
                                    </p:set>
                                    <p:set>
                                      <p:cBhvr>
                                        <p:cTn id="29" dur="500" fill="hold"/>
                                        <p:tgtEl>
                                          <p:spTgt spid="13"/>
                                        </p:tgtEl>
                                        <p:attrNameLst>
                                          <p:attrName>fill.on</p:attrName>
                                        </p:attrNameLst>
                                      </p:cBhvr>
                                      <p:to>
                                        <p:strVal val="true"/>
                                      </p:to>
                                    </p:set>
                                  </p:childTnLst>
                                </p:cTn>
                              </p:par>
                              <p:par>
                                <p:cTn id="30" presetID="1" presetClass="emph" presetSubtype="2" fill="hold" nodeType="withEffect">
                                  <p:stCondLst>
                                    <p:cond delay="0"/>
                                  </p:stCondLst>
                                  <p:childTnLst>
                                    <p:animClr clrSpc="rgb">
                                      <p:cBhvr>
                                        <p:cTn id="31" dur="500" fill="hold"/>
                                        <p:tgtEl>
                                          <p:spTgt spid="15"/>
                                        </p:tgtEl>
                                        <p:attrNameLst>
                                          <p:attrName>fillcolor</p:attrName>
                                        </p:attrNameLst>
                                      </p:cBhvr>
                                      <p:to>
                                        <a:srgbClr val="33CC33"/>
                                      </p:to>
                                    </p:animClr>
                                    <p:set>
                                      <p:cBhvr>
                                        <p:cTn id="32" dur="500" fill="hold"/>
                                        <p:tgtEl>
                                          <p:spTgt spid="15"/>
                                        </p:tgtEl>
                                        <p:attrNameLst>
                                          <p:attrName>fill.type</p:attrName>
                                        </p:attrNameLst>
                                      </p:cBhvr>
                                      <p:to>
                                        <p:strVal val="solid"/>
                                      </p:to>
                                    </p:set>
                                    <p:set>
                                      <p:cBhvr>
                                        <p:cTn id="33" dur="500" fill="hold"/>
                                        <p:tgtEl>
                                          <p:spTgt spid="15"/>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p:cBhvr>
                                        <p:cTn id="45" dur="500" fill="hold"/>
                                        <p:tgtEl>
                                          <p:spTgt spid="15"/>
                                        </p:tgtEl>
                                        <p:attrNameLst>
                                          <p:attrName>fillcolor</p:attrName>
                                        </p:attrNameLst>
                                      </p:cBhvr>
                                      <p:to>
                                        <a:schemeClr val="accent2"/>
                                      </p:to>
                                    </p:animClr>
                                    <p:set>
                                      <p:cBhvr>
                                        <p:cTn id="46" dur="500" fill="hold"/>
                                        <p:tgtEl>
                                          <p:spTgt spid="15"/>
                                        </p:tgtEl>
                                        <p:attrNameLst>
                                          <p:attrName>fill.type</p:attrName>
                                        </p:attrNameLst>
                                      </p:cBhvr>
                                      <p:to>
                                        <p:strVal val="solid"/>
                                      </p:to>
                                    </p:set>
                                    <p:set>
                                      <p:cBhvr>
                                        <p:cTn id="47" dur="500" fill="hold"/>
                                        <p:tgtEl>
                                          <p:spTgt spid="15"/>
                                        </p:tgtEl>
                                        <p:attrNameLst>
                                          <p:attrName>fill.on</p:attrName>
                                        </p:attrNameLst>
                                      </p:cBhvr>
                                      <p:to>
                                        <p:strVal val="true"/>
                                      </p:to>
                                    </p:set>
                                  </p:childTnLst>
                                </p:cTn>
                              </p:par>
                              <p:par>
                                <p:cTn id="48" presetID="1" presetClass="emph" presetSubtype="2" fill="hold" nodeType="withEffect">
                                  <p:stCondLst>
                                    <p:cond delay="0"/>
                                  </p:stCondLst>
                                  <p:childTnLst>
                                    <p:animClr clrSpc="rgb">
                                      <p:cBhvr>
                                        <p:cTn id="49" dur="500" fill="hold"/>
                                        <p:tgtEl>
                                          <p:spTgt spid="17"/>
                                        </p:tgtEl>
                                        <p:attrNameLst>
                                          <p:attrName>fillcolor</p:attrName>
                                        </p:attrNameLst>
                                      </p:cBhvr>
                                      <p:to>
                                        <a:srgbClr val="FF3300"/>
                                      </p:to>
                                    </p:animClr>
                                    <p:set>
                                      <p:cBhvr>
                                        <p:cTn id="50" dur="500" fill="hold"/>
                                        <p:tgtEl>
                                          <p:spTgt spid="17"/>
                                        </p:tgtEl>
                                        <p:attrNameLst>
                                          <p:attrName>fill.type</p:attrName>
                                        </p:attrNameLst>
                                      </p:cBhvr>
                                      <p:to>
                                        <p:strVal val="solid"/>
                                      </p:to>
                                    </p:set>
                                    <p:set>
                                      <p:cBhvr>
                                        <p:cTn id="51" dur="500" fill="hold"/>
                                        <p:tgtEl>
                                          <p:spTgt spid="17"/>
                                        </p:tgtEl>
                                        <p:attrNameLst>
                                          <p:attrName>fill.on</p:attrName>
                                        </p:attrNameLst>
                                      </p:cBhvr>
                                      <p:to>
                                        <p:strVal val="true"/>
                                      </p:to>
                                    </p:se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 presetClass="emph" presetSubtype="2" fill="hold" nodeType="withEffect">
                                  <p:stCondLst>
                                    <p:cond delay="0"/>
                                  </p:stCondLst>
                                  <p:childTnLst>
                                    <p:animClr clrSpc="rgb">
                                      <p:cBhvr>
                                        <p:cTn id="66" dur="500" fill="hold"/>
                                        <p:tgtEl>
                                          <p:spTgt spid="11"/>
                                        </p:tgtEl>
                                        <p:attrNameLst>
                                          <p:attrName>fillcolor</p:attrName>
                                        </p:attrNameLst>
                                      </p:cBhvr>
                                      <p:to>
                                        <a:srgbClr val="FF9933"/>
                                      </p:to>
                                    </p:animClr>
                                    <p:set>
                                      <p:cBhvr>
                                        <p:cTn id="67" dur="500" fill="hold"/>
                                        <p:tgtEl>
                                          <p:spTgt spid="11"/>
                                        </p:tgtEl>
                                        <p:attrNameLst>
                                          <p:attrName>fill.type</p:attrName>
                                        </p:attrNameLst>
                                      </p:cBhvr>
                                      <p:to>
                                        <p:strVal val="solid"/>
                                      </p:to>
                                    </p:set>
                                    <p:set>
                                      <p:cBhvr>
                                        <p:cTn id="68" dur="500" fill="hold"/>
                                        <p:tgtEl>
                                          <p:spTgt spid="11"/>
                                        </p:tgtEl>
                                        <p:attrNameLst>
                                          <p:attrName>fill.on</p:attrName>
                                        </p:attrNameLst>
                                      </p:cBhvr>
                                      <p:to>
                                        <p:strVal val="true"/>
                                      </p:to>
                                    </p:set>
                                  </p:childTnLst>
                                </p:cTn>
                              </p:par>
                              <p:par>
                                <p:cTn id="69" presetID="1" presetClass="emph" presetSubtype="2" fill="hold" nodeType="withEffect">
                                  <p:stCondLst>
                                    <p:cond delay="0"/>
                                  </p:stCondLst>
                                  <p:childTnLst>
                                    <p:animClr clrSpc="rgb">
                                      <p:cBhvr>
                                        <p:cTn id="70" dur="500" fill="hold"/>
                                        <p:tgtEl>
                                          <p:spTgt spid="17"/>
                                        </p:tgtEl>
                                        <p:attrNameLst>
                                          <p:attrName>fillcolor</p:attrName>
                                        </p:attrNameLst>
                                      </p:cBhvr>
                                      <p:to>
                                        <a:schemeClr val="accent2"/>
                                      </p:to>
                                    </p:animClr>
                                    <p:set>
                                      <p:cBhvr>
                                        <p:cTn id="71" dur="500" fill="hold"/>
                                        <p:tgtEl>
                                          <p:spTgt spid="17"/>
                                        </p:tgtEl>
                                        <p:attrNameLst>
                                          <p:attrName>fill.type</p:attrName>
                                        </p:attrNameLst>
                                      </p:cBhvr>
                                      <p:to>
                                        <p:strVal val="solid"/>
                                      </p:to>
                                    </p:set>
                                    <p:set>
                                      <p:cBhvr>
                                        <p:cTn id="72" dur="500" fill="hold"/>
                                        <p:tgtEl>
                                          <p:spTgt spid="17"/>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par>
                                <p:cTn id="78" presetID="2" presetClass="exit" presetSubtype="2" fill="hold" nodeType="withEffect">
                                  <p:stCondLst>
                                    <p:cond delay="0"/>
                                  </p:stCondLst>
                                  <p:childTnLst>
                                    <p:anim calcmode="lin" valueType="num">
                                      <p:cBhvr additive="base">
                                        <p:cTn id="79" dur="500"/>
                                        <p:tgtEl>
                                          <p:spTgt spid="2050"/>
                                        </p:tgtEl>
                                        <p:attrNameLst>
                                          <p:attrName>ppt_x</p:attrName>
                                        </p:attrNameLst>
                                      </p:cBhvr>
                                      <p:tavLst>
                                        <p:tav tm="0">
                                          <p:val>
                                            <p:strVal val="ppt_x"/>
                                          </p:val>
                                        </p:tav>
                                        <p:tav tm="100000">
                                          <p:val>
                                            <p:strVal val="1+ppt_w/2"/>
                                          </p:val>
                                        </p:tav>
                                      </p:tavLst>
                                    </p:anim>
                                    <p:anim calcmode="lin" valueType="num">
                                      <p:cBhvr additive="base">
                                        <p:cTn id="80" dur="500"/>
                                        <p:tgtEl>
                                          <p:spTgt spid="2050"/>
                                        </p:tgtEl>
                                        <p:attrNameLst>
                                          <p:attrName>ppt_y</p:attrName>
                                        </p:attrNameLst>
                                      </p:cBhvr>
                                      <p:tavLst>
                                        <p:tav tm="0">
                                          <p:val>
                                            <p:strVal val="ppt_y"/>
                                          </p:val>
                                        </p:tav>
                                        <p:tav tm="100000">
                                          <p:val>
                                            <p:strVal val="ppt_y"/>
                                          </p:val>
                                        </p:tav>
                                      </p:tavLst>
                                    </p:anim>
                                    <p:set>
                                      <p:cBhvr>
                                        <p:cTn id="81" dur="1" fill="hold">
                                          <p:stCondLst>
                                            <p:cond delay="499"/>
                                          </p:stCondLst>
                                        </p:cTn>
                                        <p:tgtEl>
                                          <p:spTgt spid="2050"/>
                                        </p:tgtEl>
                                        <p:attrNameLst>
                                          <p:attrName>style.visibility</p:attrName>
                                        </p:attrNameLst>
                                      </p:cBhvr>
                                      <p:to>
                                        <p:strVal val="hidden"/>
                                      </p:to>
                                    </p:set>
                                  </p:childTnLst>
                                </p:cTn>
                              </p:par>
                              <p:par>
                                <p:cTn id="82" presetID="2" presetClass="entr" presetSubtype="8" fill="hold" nodeType="withEffect">
                                  <p:stCondLst>
                                    <p:cond delay="0"/>
                                  </p:stCondLst>
                                  <p:childTnLst>
                                    <p:set>
                                      <p:cBhvr>
                                        <p:cTn id="83" dur="1" fill="hold">
                                          <p:stCondLst>
                                            <p:cond delay="0"/>
                                          </p:stCondLst>
                                        </p:cTn>
                                        <p:tgtEl>
                                          <p:spTgt spid="2051"/>
                                        </p:tgtEl>
                                        <p:attrNameLst>
                                          <p:attrName>style.visibility</p:attrName>
                                        </p:attrNameLst>
                                      </p:cBhvr>
                                      <p:to>
                                        <p:strVal val="visible"/>
                                      </p:to>
                                    </p:set>
                                    <p:anim calcmode="lin" valueType="num">
                                      <p:cBhvr additive="base">
                                        <p:cTn id="84" dur="500" fill="hold"/>
                                        <p:tgtEl>
                                          <p:spTgt spid="2051"/>
                                        </p:tgtEl>
                                        <p:attrNameLst>
                                          <p:attrName>ppt_x</p:attrName>
                                        </p:attrNameLst>
                                      </p:cBhvr>
                                      <p:tavLst>
                                        <p:tav tm="0">
                                          <p:val>
                                            <p:strVal val="0-#ppt_w/2"/>
                                          </p:val>
                                        </p:tav>
                                        <p:tav tm="100000">
                                          <p:val>
                                            <p:strVal val="#ppt_x"/>
                                          </p:val>
                                        </p:tav>
                                      </p:tavLst>
                                    </p:anim>
                                    <p:anim calcmode="lin" valueType="num">
                                      <p:cBhvr additive="base">
                                        <p:cTn id="85"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Try it Out!</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three60 on Google Play</a:t>
            </a:r>
            <a:endParaRPr lang="en-US" b="1" dirty="0"/>
          </a:p>
        </p:txBody>
      </p:sp>
      <p:sp>
        <p:nvSpPr>
          <p:cNvPr id="3" name="Content Placeholder 2"/>
          <p:cNvSpPr>
            <a:spLocks noGrp="1"/>
          </p:cNvSpPr>
          <p:nvPr>
            <p:ph idx="1"/>
          </p:nvPr>
        </p:nvSpPr>
        <p:spPr>
          <a:xfrm>
            <a:off x="3124200" y="1905000"/>
            <a:ext cx="3886200" cy="1676400"/>
          </a:xfrm>
        </p:spPr>
        <p:txBody>
          <a:bodyPr>
            <a:normAutofit/>
          </a:bodyPr>
          <a:lstStyle/>
          <a:p>
            <a:r>
              <a:rPr lang="en-US" dirty="0" smtClean="0"/>
              <a:t>Get the latest version</a:t>
            </a:r>
          </a:p>
          <a:p>
            <a:r>
              <a:rPr lang="en-US" dirty="0" smtClean="0"/>
              <a:t>2 releases each week</a:t>
            </a:r>
          </a:p>
          <a:p>
            <a:r>
              <a:rPr lang="en-US" dirty="0" smtClean="0"/>
              <a:t>67 downloads</a:t>
            </a:r>
          </a:p>
        </p:txBody>
      </p:sp>
      <p:pic>
        <p:nvPicPr>
          <p:cNvPr id="21506" name="Picture 2" descr="http://www.droid-life.com/wp-content/uploads/2012/03/google-play-logo.png"/>
          <p:cNvPicPr>
            <a:picLocks noChangeAspect="1" noChangeArrowheads="1"/>
          </p:cNvPicPr>
          <p:nvPr/>
        </p:nvPicPr>
        <p:blipFill>
          <a:blip r:embed="rId2" cstate="print"/>
          <a:srcRect/>
          <a:stretch>
            <a:fillRect/>
          </a:stretch>
        </p:blipFill>
        <p:spPr bwMode="auto">
          <a:xfrm>
            <a:off x="2971800" y="3581400"/>
            <a:ext cx="1927981" cy="1821942"/>
          </a:xfrm>
          <a:prstGeom prst="rect">
            <a:avLst/>
          </a:prstGeom>
          <a:noFill/>
        </p:spPr>
      </p:pic>
      <p:sp>
        <p:nvSpPr>
          <p:cNvPr id="6" name="TextBox 5"/>
          <p:cNvSpPr txBox="1"/>
          <p:nvPr/>
        </p:nvSpPr>
        <p:spPr>
          <a:xfrm>
            <a:off x="1143000" y="5791200"/>
            <a:ext cx="6858000" cy="523220"/>
          </a:xfrm>
          <a:prstGeom prst="rect">
            <a:avLst/>
          </a:prstGeom>
          <a:noFill/>
        </p:spPr>
        <p:txBody>
          <a:bodyPr wrap="square" rtlCol="0">
            <a:spAutoFit/>
          </a:bodyPr>
          <a:lstStyle/>
          <a:p>
            <a:pPr algn="ctr"/>
            <a:r>
              <a:rPr lang="en-US" sz="2800" b="1" dirty="0" smtClean="0">
                <a:solidFill>
                  <a:srgbClr val="2B5DCE"/>
                </a:solidFill>
              </a:rPr>
              <a:t>Search “three60” and download today!</a:t>
            </a:r>
            <a:endParaRPr lang="en-US" sz="2800" b="1" dirty="0">
              <a:solidFill>
                <a:srgbClr val="2B5DCE"/>
              </a:solidFill>
            </a:endParaRPr>
          </a:p>
        </p:txBody>
      </p:sp>
      <p:pic>
        <p:nvPicPr>
          <p:cNvPr id="9217" name="Picture 1"/>
          <p:cNvPicPr>
            <a:picLocks noChangeAspect="1" noChangeArrowheads="1"/>
          </p:cNvPicPr>
          <p:nvPr/>
        </p:nvPicPr>
        <p:blipFill>
          <a:blip r:embed="rId3" cstate="print"/>
          <a:srcRect l="5208" t="12346" r="5208" b="15081"/>
          <a:stretch>
            <a:fillRect/>
          </a:stretch>
        </p:blipFill>
        <p:spPr bwMode="auto">
          <a:xfrm>
            <a:off x="457200" y="1872091"/>
            <a:ext cx="2667000" cy="3842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three60 on Campus</a:t>
            </a:r>
            <a:endParaRPr lang="en-US" b="1" dirty="0"/>
          </a:p>
        </p:txBody>
      </p:sp>
      <p:pic>
        <p:nvPicPr>
          <p:cNvPr id="3074" name="Picture 2" descr="C:\Users\Max Hinson\Downloads\_DSC0162.JPG"/>
          <p:cNvPicPr>
            <a:picLocks noChangeAspect="1" noChangeArrowheads="1"/>
          </p:cNvPicPr>
          <p:nvPr/>
        </p:nvPicPr>
        <p:blipFill>
          <a:blip r:embed="rId2" cstate="print"/>
          <a:srcRect/>
          <a:stretch>
            <a:fillRect/>
          </a:stretch>
        </p:blipFill>
        <p:spPr bwMode="auto">
          <a:xfrm>
            <a:off x="685800" y="2057401"/>
            <a:ext cx="3352800" cy="2220672"/>
          </a:xfrm>
          <a:prstGeom prst="rect">
            <a:avLst/>
          </a:prstGeom>
          <a:noFill/>
        </p:spPr>
      </p:pic>
      <p:pic>
        <p:nvPicPr>
          <p:cNvPr id="3075" name="Picture 3" descr="C:\Users\Max Hinson\Downloads\_DSC0136.JPG"/>
          <p:cNvPicPr>
            <a:picLocks noChangeAspect="1" noChangeArrowheads="1"/>
          </p:cNvPicPr>
          <p:nvPr/>
        </p:nvPicPr>
        <p:blipFill>
          <a:blip r:embed="rId3" cstate="print"/>
          <a:srcRect/>
          <a:stretch>
            <a:fillRect/>
          </a:stretch>
        </p:blipFill>
        <p:spPr bwMode="auto">
          <a:xfrm>
            <a:off x="4495800" y="2057400"/>
            <a:ext cx="3352800" cy="2220672"/>
          </a:xfrm>
          <a:prstGeom prst="rect">
            <a:avLst/>
          </a:prstGeom>
          <a:noFill/>
        </p:spPr>
      </p:pic>
      <p:pic>
        <p:nvPicPr>
          <p:cNvPr id="1026" name="Picture 2" descr="C:\Users\Max Hinson\Downloads\photoshopTeamPhoto.jpg"/>
          <p:cNvPicPr>
            <a:picLocks noChangeAspect="1" noChangeArrowheads="1"/>
          </p:cNvPicPr>
          <p:nvPr/>
        </p:nvPicPr>
        <p:blipFill>
          <a:blip r:embed="rId4" cstate="print"/>
          <a:srcRect/>
          <a:stretch>
            <a:fillRect/>
          </a:stretch>
        </p:blipFill>
        <p:spPr bwMode="auto">
          <a:xfrm>
            <a:off x="2590800" y="4363860"/>
            <a:ext cx="3420543" cy="226554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three60 on Facebook</a:t>
            </a:r>
            <a:endParaRPr lang="en-US" b="1" dirty="0"/>
          </a:p>
        </p:txBody>
      </p:sp>
      <p:sp>
        <p:nvSpPr>
          <p:cNvPr id="3" name="Content Placeholder 2"/>
          <p:cNvSpPr>
            <a:spLocks noGrp="1"/>
          </p:cNvSpPr>
          <p:nvPr>
            <p:ph idx="1"/>
          </p:nvPr>
        </p:nvSpPr>
        <p:spPr>
          <a:xfrm>
            <a:off x="3124200" y="1828800"/>
            <a:ext cx="4800600" cy="3733800"/>
          </a:xfrm>
        </p:spPr>
        <p:txBody>
          <a:bodyPr>
            <a:normAutofit/>
          </a:bodyPr>
          <a:lstStyle/>
          <a:p>
            <a:r>
              <a:rPr lang="en-US" dirty="0" smtClean="0"/>
              <a:t>News and updates</a:t>
            </a:r>
          </a:p>
          <a:p>
            <a:r>
              <a:rPr lang="en-US" dirty="0" smtClean="0"/>
              <a:t>Communication with users</a:t>
            </a:r>
          </a:p>
          <a:p>
            <a:r>
              <a:rPr lang="en-US" dirty="0" smtClean="0"/>
              <a:t>User-created augmentations</a:t>
            </a:r>
          </a:p>
          <a:p>
            <a:r>
              <a:rPr lang="en-US" dirty="0" smtClean="0"/>
              <a:t>Reach: 5,590</a:t>
            </a:r>
          </a:p>
          <a:p>
            <a:r>
              <a:rPr lang="en-US" dirty="0" smtClean="0"/>
              <a:t>Likes: </a:t>
            </a:r>
            <a:r>
              <a:rPr lang="en-US" dirty="0" smtClean="0"/>
              <a:t>134</a:t>
            </a:r>
            <a:endParaRPr lang="en-US" dirty="0" smtClean="0"/>
          </a:p>
          <a:p>
            <a:endParaRPr lang="en-US" dirty="0" smtClean="0"/>
          </a:p>
        </p:txBody>
      </p:sp>
      <p:sp>
        <p:nvSpPr>
          <p:cNvPr id="5" name="TextBox 4"/>
          <p:cNvSpPr txBox="1"/>
          <p:nvPr/>
        </p:nvSpPr>
        <p:spPr>
          <a:xfrm>
            <a:off x="1676400" y="5953780"/>
            <a:ext cx="5791200" cy="523220"/>
          </a:xfrm>
          <a:prstGeom prst="rect">
            <a:avLst/>
          </a:prstGeom>
          <a:noFill/>
        </p:spPr>
        <p:txBody>
          <a:bodyPr wrap="square" rtlCol="0">
            <a:spAutoFit/>
          </a:bodyPr>
          <a:lstStyle/>
          <a:p>
            <a:pPr algn="ctr"/>
            <a:r>
              <a:rPr lang="en-US" sz="2800" b="1" dirty="0" smtClean="0">
                <a:solidFill>
                  <a:schemeClr val="tx2"/>
                </a:solidFill>
              </a:rPr>
              <a:t>www.facebook.com/three60app</a:t>
            </a:r>
            <a:endParaRPr lang="en-US" sz="2800" b="1" dirty="0">
              <a:solidFill>
                <a:schemeClr val="tx2"/>
              </a:solidFill>
            </a:endParaRPr>
          </a:p>
        </p:txBody>
      </p:sp>
      <p:pic>
        <p:nvPicPr>
          <p:cNvPr id="1026" name="Picture 2"/>
          <p:cNvPicPr>
            <a:picLocks noChangeAspect="1" noChangeArrowheads="1"/>
          </p:cNvPicPr>
          <p:nvPr/>
        </p:nvPicPr>
        <p:blipFill>
          <a:blip r:embed="rId3" cstate="print"/>
          <a:srcRect t="5857" b="3367"/>
          <a:stretch>
            <a:fillRect/>
          </a:stretch>
        </p:blipFill>
        <p:spPr bwMode="auto">
          <a:xfrm>
            <a:off x="457200" y="1828800"/>
            <a:ext cx="2514600" cy="40600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three60 in Action</a:t>
            </a:r>
            <a:endParaRPr lang="en-US" b="1" dirty="0"/>
          </a:p>
        </p:txBody>
      </p:sp>
      <p:pic>
        <p:nvPicPr>
          <p:cNvPr id="2050" name="Picture 2" descr="https://fbcdn-sphotos-e-a.akamaihd.net/hphotos-ak-ash3/601260_10200595285898236_1267152299_n.jpg"/>
          <p:cNvPicPr>
            <a:picLocks noChangeAspect="1" noChangeArrowheads="1"/>
          </p:cNvPicPr>
          <p:nvPr/>
        </p:nvPicPr>
        <p:blipFill>
          <a:blip r:embed="rId2" cstate="print"/>
          <a:srcRect/>
          <a:stretch>
            <a:fillRect/>
          </a:stretch>
        </p:blipFill>
        <p:spPr bwMode="auto">
          <a:xfrm>
            <a:off x="2514600" y="1981200"/>
            <a:ext cx="1981200" cy="3145155"/>
          </a:xfrm>
          <a:prstGeom prst="rect">
            <a:avLst/>
          </a:prstGeom>
          <a:noFill/>
        </p:spPr>
      </p:pic>
      <p:pic>
        <p:nvPicPr>
          <p:cNvPr id="2052" name="Picture 4" descr="https://sphotos-a.xx.fbcdn.net/hphotos-ash4/480191_10200585943024670_108464561_n.jpg"/>
          <p:cNvPicPr>
            <a:picLocks noChangeAspect="1" noChangeArrowheads="1"/>
          </p:cNvPicPr>
          <p:nvPr/>
        </p:nvPicPr>
        <p:blipFill>
          <a:blip r:embed="rId3" cstate="print"/>
          <a:srcRect t="28346" b="23360"/>
          <a:stretch>
            <a:fillRect/>
          </a:stretch>
        </p:blipFill>
        <p:spPr bwMode="auto">
          <a:xfrm>
            <a:off x="4658139" y="2057400"/>
            <a:ext cx="3876261" cy="2971800"/>
          </a:xfrm>
          <a:prstGeom prst="rect">
            <a:avLst/>
          </a:prstGeom>
          <a:noFill/>
        </p:spPr>
      </p:pic>
      <p:pic>
        <p:nvPicPr>
          <p:cNvPr id="2054" name="Picture 6" descr="https://sphotos-a.xx.fbcdn.net/hphotos-prn2/983715_10200594002106142_617744833_n.jpg"/>
          <p:cNvPicPr>
            <a:picLocks noChangeAspect="1" noChangeArrowheads="1"/>
          </p:cNvPicPr>
          <p:nvPr/>
        </p:nvPicPr>
        <p:blipFill>
          <a:blip r:embed="rId4" cstate="print"/>
          <a:srcRect/>
          <a:stretch>
            <a:fillRect/>
          </a:stretch>
        </p:blipFill>
        <p:spPr bwMode="auto">
          <a:xfrm>
            <a:off x="381000" y="1981200"/>
            <a:ext cx="1981200" cy="314515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Work</a:t>
            </a:r>
            <a:endParaRPr lang="en-US" b="1" dirty="0"/>
          </a:p>
        </p:txBody>
      </p:sp>
      <p:sp>
        <p:nvSpPr>
          <p:cNvPr id="3" name="Content Placeholder 2"/>
          <p:cNvSpPr>
            <a:spLocks noGrp="1"/>
          </p:cNvSpPr>
          <p:nvPr>
            <p:ph idx="1"/>
          </p:nvPr>
        </p:nvSpPr>
        <p:spPr>
          <a:xfrm>
            <a:off x="4953000" y="2667000"/>
            <a:ext cx="3733800" cy="2667000"/>
          </a:xfrm>
        </p:spPr>
        <p:txBody>
          <a:bodyPr/>
          <a:lstStyle/>
          <a:p>
            <a:r>
              <a:rPr lang="en-US" dirty="0" smtClean="0"/>
              <a:t>3D Augmentations</a:t>
            </a:r>
          </a:p>
          <a:p>
            <a:r>
              <a:rPr lang="en-US" dirty="0" smtClean="0"/>
              <a:t>Manager Dashboard</a:t>
            </a:r>
          </a:p>
          <a:p>
            <a:r>
              <a:rPr lang="en-US" dirty="0" smtClean="0"/>
              <a:t>iOS Version</a:t>
            </a:r>
          </a:p>
        </p:txBody>
      </p:sp>
      <p:pic>
        <p:nvPicPr>
          <p:cNvPr id="4" name="Picture 2" descr="https://developer.vuforia.com/sites/default/files/dev_guide_images/getting_started_SDK_devguide/sample_ImageTargets_photo.jpg"/>
          <p:cNvPicPr>
            <a:picLocks noChangeAspect="1" noChangeArrowheads="1"/>
          </p:cNvPicPr>
          <p:nvPr/>
        </p:nvPicPr>
        <p:blipFill>
          <a:blip r:embed="rId2" cstate="print"/>
          <a:srcRect/>
          <a:stretch>
            <a:fillRect/>
          </a:stretch>
        </p:blipFill>
        <p:spPr bwMode="auto">
          <a:xfrm>
            <a:off x="457200" y="2667000"/>
            <a:ext cx="4419600" cy="265176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Acknowledgements</a:t>
            </a:r>
            <a:endParaRPr lang="en-US" b="1" dirty="0"/>
          </a:p>
        </p:txBody>
      </p:sp>
      <p:sp>
        <p:nvSpPr>
          <p:cNvPr id="3" name="Content Placeholder 2"/>
          <p:cNvSpPr>
            <a:spLocks noGrp="1"/>
          </p:cNvSpPr>
          <p:nvPr>
            <p:ph idx="1"/>
          </p:nvPr>
        </p:nvSpPr>
        <p:spPr>
          <a:xfrm>
            <a:off x="4419600" y="1981200"/>
            <a:ext cx="4419600" cy="4572000"/>
          </a:xfrm>
        </p:spPr>
        <p:txBody>
          <a:bodyPr numCol="1">
            <a:normAutofit lnSpcReduction="10000"/>
          </a:bodyPr>
          <a:lstStyle/>
          <a:p>
            <a:r>
              <a:rPr lang="en-US" dirty="0" smtClean="0"/>
              <a:t>Chandra </a:t>
            </a:r>
            <a:r>
              <a:rPr lang="en-US" dirty="0" err="1" smtClean="0"/>
              <a:t>Krintz</a:t>
            </a:r>
            <a:endParaRPr lang="en-US" dirty="0" smtClean="0"/>
          </a:p>
          <a:p>
            <a:r>
              <a:rPr lang="en-US" dirty="0" smtClean="0"/>
              <a:t>Tim Sherwood</a:t>
            </a:r>
          </a:p>
          <a:p>
            <a:r>
              <a:rPr lang="en-US" dirty="0" err="1" smtClean="0"/>
              <a:t>Stratos</a:t>
            </a:r>
            <a:r>
              <a:rPr lang="en-US" dirty="0" smtClean="0"/>
              <a:t> </a:t>
            </a:r>
            <a:r>
              <a:rPr lang="en-US" dirty="0" err="1" smtClean="0"/>
              <a:t>Dimopoulos</a:t>
            </a:r>
            <a:endParaRPr lang="en-US" dirty="0" smtClean="0"/>
          </a:p>
          <a:p>
            <a:r>
              <a:rPr lang="en-US" dirty="0" smtClean="0"/>
              <a:t>Janet </a:t>
            </a:r>
            <a:r>
              <a:rPr lang="en-US" dirty="0" err="1" smtClean="0"/>
              <a:t>Kayfetz</a:t>
            </a:r>
            <a:endParaRPr lang="en-US" dirty="0" smtClean="0"/>
          </a:p>
          <a:p>
            <a:endParaRPr lang="en-US" dirty="0" smtClean="0"/>
          </a:p>
          <a:p>
            <a:r>
              <a:rPr lang="en-US" dirty="0" smtClean="0"/>
              <a:t>Chad Sweet</a:t>
            </a:r>
          </a:p>
          <a:p>
            <a:r>
              <a:rPr lang="en-US" dirty="0" smtClean="0"/>
              <a:t>Prince Gupta</a:t>
            </a:r>
          </a:p>
          <a:p>
            <a:endParaRPr lang="en-US" dirty="0" smtClean="0"/>
          </a:p>
          <a:p>
            <a:r>
              <a:rPr lang="en-US" dirty="0" smtClean="0"/>
              <a:t>Katelyn Hicks</a:t>
            </a:r>
          </a:p>
          <a:p>
            <a:r>
              <a:rPr lang="en-US" dirty="0" smtClean="0"/>
              <a:t>Kyle Monahan</a:t>
            </a:r>
            <a:endParaRPr lang="en-US" dirty="0"/>
          </a:p>
        </p:txBody>
      </p:sp>
      <p:pic>
        <p:nvPicPr>
          <p:cNvPr id="27650" name="Picture 2" descr="http://consumer.media.seagate.com/files/2012/01/qualcomm-logo.jpg"/>
          <p:cNvPicPr>
            <a:picLocks noChangeAspect="1" noChangeArrowheads="1"/>
          </p:cNvPicPr>
          <p:nvPr/>
        </p:nvPicPr>
        <p:blipFill>
          <a:blip r:embed="rId3" cstate="print"/>
          <a:srcRect/>
          <a:stretch>
            <a:fillRect/>
          </a:stretch>
        </p:blipFill>
        <p:spPr bwMode="auto">
          <a:xfrm>
            <a:off x="609600" y="4187478"/>
            <a:ext cx="2895600" cy="994122"/>
          </a:xfrm>
          <a:prstGeom prst="rect">
            <a:avLst/>
          </a:prstGeom>
          <a:noFill/>
        </p:spPr>
      </p:pic>
      <p:pic>
        <p:nvPicPr>
          <p:cNvPr id="27652" name="Picture 4" descr="http://thefire.org/public/images/30a61f0617d04c74e8addf334ed54969.jpg"/>
          <p:cNvPicPr>
            <a:picLocks noChangeAspect="1" noChangeArrowheads="1"/>
          </p:cNvPicPr>
          <p:nvPr/>
        </p:nvPicPr>
        <p:blipFill>
          <a:blip r:embed="rId4" cstate="print"/>
          <a:srcRect/>
          <a:stretch>
            <a:fillRect/>
          </a:stretch>
        </p:blipFill>
        <p:spPr bwMode="auto">
          <a:xfrm>
            <a:off x="1219200" y="2057399"/>
            <a:ext cx="1600200" cy="1600201"/>
          </a:xfrm>
          <a:prstGeom prst="rect">
            <a:avLst/>
          </a:prstGeom>
          <a:noFill/>
        </p:spPr>
      </p:pic>
      <p:pic>
        <p:nvPicPr>
          <p:cNvPr id="27653" name="Picture 5" descr="C:\Users\Max Hinson\Downloads\icon 5-2-13 (2).png"/>
          <p:cNvPicPr>
            <a:picLocks noChangeAspect="1" noChangeArrowheads="1"/>
          </p:cNvPicPr>
          <p:nvPr/>
        </p:nvPicPr>
        <p:blipFill>
          <a:blip r:embed="rId5" cstate="print"/>
          <a:srcRect/>
          <a:stretch>
            <a:fillRect/>
          </a:stretch>
        </p:blipFill>
        <p:spPr bwMode="auto">
          <a:xfrm>
            <a:off x="1447800" y="5410200"/>
            <a:ext cx="1066800" cy="1066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if…</a:t>
            </a:r>
            <a:endParaRPr lang="en-US" b="1" dirty="0"/>
          </a:p>
        </p:txBody>
      </p:sp>
      <p:pic>
        <p:nvPicPr>
          <p:cNvPr id="32772" name="Picture 4" descr="http://www.ibiblio.org/wm/paint/auth/vinci/joconde/joconde.jpg"/>
          <p:cNvPicPr>
            <a:picLocks noChangeAspect="1" noChangeArrowheads="1"/>
          </p:cNvPicPr>
          <p:nvPr/>
        </p:nvPicPr>
        <p:blipFill>
          <a:blip r:embed="rId3" cstate="print"/>
          <a:srcRect/>
          <a:stretch>
            <a:fillRect/>
          </a:stretch>
        </p:blipFill>
        <p:spPr bwMode="auto">
          <a:xfrm>
            <a:off x="1371600" y="1981200"/>
            <a:ext cx="2906400" cy="4518025"/>
          </a:xfrm>
          <a:prstGeom prst="rect">
            <a:avLst/>
          </a:prstGeom>
          <a:noFill/>
        </p:spPr>
      </p:pic>
      <p:grpSp>
        <p:nvGrpSpPr>
          <p:cNvPr id="8" name="Group 7"/>
          <p:cNvGrpSpPr/>
          <p:nvPr/>
        </p:nvGrpSpPr>
        <p:grpSpPr>
          <a:xfrm>
            <a:off x="5029200" y="1371600"/>
            <a:ext cx="3037840" cy="5257800"/>
            <a:chOff x="7625080" y="1600200"/>
            <a:chExt cx="3037840" cy="5257800"/>
          </a:xfrm>
        </p:grpSpPr>
        <p:pic>
          <p:nvPicPr>
            <p:cNvPr id="32774" name="Picture 6" descr="http://gadgetsdairy.com/wp-content/uploads/2013/03/samsung-galaxy-s4-5.jpg"/>
            <p:cNvPicPr>
              <a:picLocks noChangeAspect="1" noChangeArrowheads="1"/>
            </p:cNvPicPr>
            <p:nvPr/>
          </p:nvPicPr>
          <p:blipFill>
            <a:blip r:embed="rId4" cstate="print"/>
            <a:srcRect l="35417" r="32083"/>
            <a:stretch>
              <a:fillRect/>
            </a:stretch>
          </p:blipFill>
          <p:spPr bwMode="auto">
            <a:xfrm>
              <a:off x="7625080" y="1600200"/>
              <a:ext cx="3037840" cy="5257800"/>
            </a:xfrm>
            <a:prstGeom prst="rect">
              <a:avLst/>
            </a:prstGeom>
            <a:noFill/>
          </p:spPr>
        </p:pic>
        <p:pic>
          <p:nvPicPr>
            <p:cNvPr id="7" name="Picture 4" descr="http://www.ibiblio.org/wm/paint/auth/vinci/joconde/joconde.jpg"/>
            <p:cNvPicPr>
              <a:picLocks noChangeAspect="1" noChangeArrowheads="1"/>
            </p:cNvPicPr>
            <p:nvPr/>
          </p:nvPicPr>
          <p:blipFill>
            <a:blip r:embed="rId3" cstate="print"/>
            <a:srcRect/>
            <a:stretch>
              <a:fillRect/>
            </a:stretch>
          </p:blipFill>
          <p:spPr bwMode="auto">
            <a:xfrm>
              <a:off x="7714827" y="2209800"/>
              <a:ext cx="2764688" cy="4441826"/>
            </a:xfrm>
            <a:prstGeom prst="rect">
              <a:avLst/>
            </a:prstGeom>
            <a:noFill/>
          </p:spPr>
        </p:pic>
      </p:grpSp>
      <p:grpSp>
        <p:nvGrpSpPr>
          <p:cNvPr id="14" name="Group 13"/>
          <p:cNvGrpSpPr/>
          <p:nvPr/>
        </p:nvGrpSpPr>
        <p:grpSpPr>
          <a:xfrm>
            <a:off x="5638800" y="2743200"/>
            <a:ext cx="1828800" cy="2475131"/>
            <a:chOff x="5638800" y="2743200"/>
            <a:chExt cx="1828800" cy="2475131"/>
          </a:xfrm>
        </p:grpSpPr>
        <p:sp>
          <p:nvSpPr>
            <p:cNvPr id="11" name="Freeform 10"/>
            <p:cNvSpPr/>
            <p:nvPr/>
          </p:nvSpPr>
          <p:spPr>
            <a:xfrm>
              <a:off x="6093761" y="3098042"/>
              <a:ext cx="539051" cy="159936"/>
            </a:xfrm>
            <a:custGeom>
              <a:avLst/>
              <a:gdLst>
                <a:gd name="connsiteX0" fmla="*/ 47732 w 539051"/>
                <a:gd name="connsiteY0" fmla="*/ 81886 h 159936"/>
                <a:gd name="connsiteX1" fmla="*/ 129618 w 539051"/>
                <a:gd name="connsiteY1" fmla="*/ 109182 h 159936"/>
                <a:gd name="connsiteX2" fmla="*/ 115970 w 539051"/>
                <a:gd name="connsiteY2" fmla="*/ 27295 h 159936"/>
                <a:gd name="connsiteX3" fmla="*/ 34084 w 539051"/>
                <a:gd name="connsiteY3" fmla="*/ 0 h 159936"/>
                <a:gd name="connsiteX4" fmla="*/ 6788 w 539051"/>
                <a:gd name="connsiteY4" fmla="*/ 40943 h 159936"/>
                <a:gd name="connsiteX5" fmla="*/ 61379 w 539051"/>
                <a:gd name="connsiteY5" fmla="*/ 122830 h 159936"/>
                <a:gd name="connsiteX6" fmla="*/ 347982 w 539051"/>
                <a:gd name="connsiteY6" fmla="*/ 150125 h 159936"/>
                <a:gd name="connsiteX7" fmla="*/ 484460 w 539051"/>
                <a:gd name="connsiteY7" fmla="*/ 136477 h 159936"/>
                <a:gd name="connsiteX8" fmla="*/ 525403 w 539051"/>
                <a:gd name="connsiteY8" fmla="*/ 122830 h 159936"/>
                <a:gd name="connsiteX9" fmla="*/ 539051 w 539051"/>
                <a:gd name="connsiteY9" fmla="*/ 81886 h 159936"/>
                <a:gd name="connsiteX10" fmla="*/ 457164 w 539051"/>
                <a:gd name="connsiteY10" fmla="*/ 40943 h 159936"/>
                <a:gd name="connsiteX11" fmla="*/ 429869 w 539051"/>
                <a:gd name="connsiteY11" fmla="*/ 81886 h 159936"/>
                <a:gd name="connsiteX12" fmla="*/ 498108 w 539051"/>
                <a:gd name="connsiteY12" fmla="*/ 95534 h 15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51" h="159936">
                  <a:moveTo>
                    <a:pt x="47732" y="81886"/>
                  </a:moveTo>
                  <a:cubicBezTo>
                    <a:pt x="75027" y="90985"/>
                    <a:pt x="134348" y="137562"/>
                    <a:pt x="129618" y="109182"/>
                  </a:cubicBezTo>
                  <a:cubicBezTo>
                    <a:pt x="125069" y="81886"/>
                    <a:pt x="134192" y="48120"/>
                    <a:pt x="115970" y="27295"/>
                  </a:cubicBezTo>
                  <a:cubicBezTo>
                    <a:pt x="97024" y="5642"/>
                    <a:pt x="34084" y="0"/>
                    <a:pt x="34084" y="0"/>
                  </a:cubicBezTo>
                  <a:cubicBezTo>
                    <a:pt x="24985" y="13648"/>
                    <a:pt x="9108" y="24705"/>
                    <a:pt x="6788" y="40943"/>
                  </a:cubicBezTo>
                  <a:cubicBezTo>
                    <a:pt x="0" y="88460"/>
                    <a:pt x="26179" y="105230"/>
                    <a:pt x="61379" y="122830"/>
                  </a:cubicBezTo>
                  <a:cubicBezTo>
                    <a:pt x="135591" y="159936"/>
                    <a:pt x="341852" y="149784"/>
                    <a:pt x="347982" y="150125"/>
                  </a:cubicBezTo>
                  <a:cubicBezTo>
                    <a:pt x="393475" y="145576"/>
                    <a:pt x="439272" y="143429"/>
                    <a:pt x="484460" y="136477"/>
                  </a:cubicBezTo>
                  <a:cubicBezTo>
                    <a:pt x="498679" y="134290"/>
                    <a:pt x="515231" y="133002"/>
                    <a:pt x="525403" y="122830"/>
                  </a:cubicBezTo>
                  <a:cubicBezTo>
                    <a:pt x="535576" y="112657"/>
                    <a:pt x="534502" y="95534"/>
                    <a:pt x="539051" y="81886"/>
                  </a:cubicBezTo>
                  <a:cubicBezTo>
                    <a:pt x="530429" y="76138"/>
                    <a:pt x="474822" y="33880"/>
                    <a:pt x="457164" y="40943"/>
                  </a:cubicBezTo>
                  <a:cubicBezTo>
                    <a:pt x="441935" y="47035"/>
                    <a:pt x="438967" y="68238"/>
                    <a:pt x="429869" y="81886"/>
                  </a:cubicBezTo>
                  <a:cubicBezTo>
                    <a:pt x="479444" y="98411"/>
                    <a:pt x="456426" y="95534"/>
                    <a:pt x="498108" y="95534"/>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086901" y="2743200"/>
              <a:ext cx="545911" cy="140047"/>
            </a:xfrm>
            <a:custGeom>
              <a:avLst/>
              <a:gdLst>
                <a:gd name="connsiteX0" fmla="*/ 0 w 545911"/>
                <a:gd name="connsiteY0" fmla="*/ 0 h 140047"/>
                <a:gd name="connsiteX1" fmla="*/ 40944 w 545911"/>
                <a:gd name="connsiteY1" fmla="*/ 13648 h 140047"/>
                <a:gd name="connsiteX2" fmla="*/ 81887 w 545911"/>
                <a:gd name="connsiteY2" fmla="*/ 40943 h 140047"/>
                <a:gd name="connsiteX3" fmla="*/ 163774 w 545911"/>
                <a:gd name="connsiteY3" fmla="*/ 68239 h 140047"/>
                <a:gd name="connsiteX4" fmla="*/ 204717 w 545911"/>
                <a:gd name="connsiteY4" fmla="*/ 81887 h 140047"/>
                <a:gd name="connsiteX5" fmla="*/ 245660 w 545911"/>
                <a:gd name="connsiteY5" fmla="*/ 95534 h 140047"/>
                <a:gd name="connsiteX6" fmla="*/ 272956 w 545911"/>
                <a:gd name="connsiteY6" fmla="*/ 136478 h 140047"/>
                <a:gd name="connsiteX7" fmla="*/ 354842 w 545911"/>
                <a:gd name="connsiteY7" fmla="*/ 109182 h 140047"/>
                <a:gd name="connsiteX8" fmla="*/ 436729 w 545911"/>
                <a:gd name="connsiteY8" fmla="*/ 81887 h 140047"/>
                <a:gd name="connsiteX9" fmla="*/ 477672 w 545911"/>
                <a:gd name="connsiteY9" fmla="*/ 68239 h 140047"/>
                <a:gd name="connsiteX10" fmla="*/ 545911 w 545911"/>
                <a:gd name="connsiteY10" fmla="*/ 27296 h 14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911" h="140047">
                  <a:moveTo>
                    <a:pt x="0" y="0"/>
                  </a:moveTo>
                  <a:cubicBezTo>
                    <a:pt x="13648" y="4549"/>
                    <a:pt x="28077" y="7214"/>
                    <a:pt x="40944" y="13648"/>
                  </a:cubicBezTo>
                  <a:cubicBezTo>
                    <a:pt x="55615" y="20983"/>
                    <a:pt x="66898" y="34281"/>
                    <a:pt x="81887" y="40943"/>
                  </a:cubicBezTo>
                  <a:cubicBezTo>
                    <a:pt x="108179" y="52628"/>
                    <a:pt x="136478" y="59140"/>
                    <a:pt x="163774" y="68239"/>
                  </a:cubicBezTo>
                  <a:lnTo>
                    <a:pt x="204717" y="81887"/>
                  </a:lnTo>
                  <a:lnTo>
                    <a:pt x="245660" y="95534"/>
                  </a:lnTo>
                  <a:cubicBezTo>
                    <a:pt x="254759" y="109182"/>
                    <a:pt x="256680" y="134443"/>
                    <a:pt x="272956" y="136478"/>
                  </a:cubicBezTo>
                  <a:cubicBezTo>
                    <a:pt x="301506" y="140047"/>
                    <a:pt x="327547" y="118281"/>
                    <a:pt x="354842" y="109182"/>
                  </a:cubicBezTo>
                  <a:lnTo>
                    <a:pt x="436729" y="81887"/>
                  </a:lnTo>
                  <a:cubicBezTo>
                    <a:pt x="450377" y="77338"/>
                    <a:pt x="465702" y="76219"/>
                    <a:pt x="477672" y="68239"/>
                  </a:cubicBezTo>
                  <a:cubicBezTo>
                    <a:pt x="527079" y="35300"/>
                    <a:pt x="503944" y="48278"/>
                    <a:pt x="545911" y="27296"/>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638800" y="4572000"/>
              <a:ext cx="1828800" cy="646331"/>
            </a:xfrm>
            <a:prstGeom prst="rect">
              <a:avLst/>
            </a:prstGeom>
            <a:noFill/>
          </p:spPr>
          <p:txBody>
            <a:bodyPr wrap="square" rtlCol="0">
              <a:spAutoFit/>
            </a:bodyPr>
            <a:lstStyle/>
            <a:p>
              <a:pPr algn="ctr"/>
              <a:r>
                <a:rPr lang="en-US" b="1" dirty="0" smtClean="0">
                  <a:solidFill>
                    <a:schemeClr val="tx2"/>
                  </a:solidFill>
                  <a:latin typeface="Times New Roman" pitchFamily="18" charset="0"/>
                  <a:cs typeface="Times New Roman" pitchFamily="18" charset="0"/>
                </a:rPr>
                <a:t>New and Improved!</a:t>
              </a:r>
              <a:endParaRPr lang="en-US" b="1" dirty="0">
                <a:solidFill>
                  <a:schemeClr val="tx2"/>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Introducing three60</a:t>
            </a:r>
            <a:endParaRPr lang="en-US" b="1" dirty="0"/>
          </a:p>
        </p:txBody>
      </p:sp>
      <p:sp>
        <p:nvSpPr>
          <p:cNvPr id="3" name="Content Placeholder 2"/>
          <p:cNvSpPr>
            <a:spLocks noGrp="1"/>
          </p:cNvSpPr>
          <p:nvPr>
            <p:ph idx="1"/>
          </p:nvPr>
        </p:nvSpPr>
        <p:spPr>
          <a:xfrm>
            <a:off x="4876800" y="1935480"/>
            <a:ext cx="3810000" cy="4389120"/>
          </a:xfrm>
        </p:spPr>
        <p:txBody>
          <a:bodyPr/>
          <a:lstStyle/>
          <a:p>
            <a:pPr>
              <a:buNone/>
            </a:pPr>
            <a:r>
              <a:rPr lang="en-US" dirty="0" smtClean="0"/>
              <a:t>Mobile</a:t>
            </a:r>
          </a:p>
          <a:p>
            <a:pPr>
              <a:buNone/>
            </a:pPr>
            <a:r>
              <a:rPr lang="en-US" dirty="0" smtClean="0"/>
              <a:t>Android</a:t>
            </a:r>
          </a:p>
          <a:p>
            <a:pPr>
              <a:buNone/>
            </a:pPr>
            <a:r>
              <a:rPr lang="en-US" dirty="0" smtClean="0"/>
              <a:t>Social Messaging</a:t>
            </a:r>
          </a:p>
          <a:p>
            <a:pPr>
              <a:buNone/>
            </a:pPr>
            <a:r>
              <a:rPr lang="en-US" dirty="0" smtClean="0"/>
              <a:t>Augmented Reality</a:t>
            </a:r>
          </a:p>
          <a:p>
            <a:pPr>
              <a:buNone/>
            </a:pPr>
            <a:endParaRPr lang="en-US" dirty="0"/>
          </a:p>
        </p:txBody>
      </p:sp>
      <p:pic>
        <p:nvPicPr>
          <p:cNvPr id="18433" name="Picture 1" descr="C:\Users\Max Hinson\Downloads\icon 5-2-13 (1).png"/>
          <p:cNvPicPr>
            <a:picLocks noChangeAspect="1" noChangeArrowheads="1"/>
          </p:cNvPicPr>
          <p:nvPr/>
        </p:nvPicPr>
        <p:blipFill>
          <a:blip r:embed="rId3" cstate="print"/>
          <a:srcRect/>
          <a:stretch>
            <a:fillRect/>
          </a:stretch>
        </p:blipFill>
        <p:spPr bwMode="auto">
          <a:xfrm>
            <a:off x="457200" y="1905000"/>
            <a:ext cx="4267200" cy="4267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Augmented Reality?</a:t>
            </a:r>
            <a:endParaRPr lang="en-US" b="1" dirty="0"/>
          </a:p>
        </p:txBody>
      </p:sp>
      <p:sp>
        <p:nvSpPr>
          <p:cNvPr id="3" name="Content Placeholder 2"/>
          <p:cNvSpPr>
            <a:spLocks noGrp="1"/>
          </p:cNvSpPr>
          <p:nvPr>
            <p:ph idx="1"/>
          </p:nvPr>
        </p:nvSpPr>
        <p:spPr/>
        <p:txBody>
          <a:bodyPr/>
          <a:lstStyle/>
          <a:p>
            <a:r>
              <a:rPr lang="en-US" dirty="0" smtClean="0"/>
              <a:t>Visualize and interact with virtual objects</a:t>
            </a:r>
          </a:p>
          <a:p>
            <a:r>
              <a:rPr lang="en-US" dirty="0" smtClean="0"/>
              <a:t>Place virtual messages on real-world objects</a:t>
            </a:r>
          </a:p>
          <a:p>
            <a:r>
              <a:rPr lang="en-US" dirty="0" smtClean="0"/>
              <a:t>In order to show the right messages, we need to know what we are looking at!</a:t>
            </a:r>
          </a:p>
          <a:p>
            <a:pPr lvl="0">
              <a:defRPr/>
            </a:pPr>
            <a:r>
              <a:rPr lang="en-US" dirty="0" smtClean="0"/>
              <a:t>Three main tasks:</a:t>
            </a:r>
          </a:p>
          <a:p>
            <a:pPr marL="971550" lvl="1" indent="-514350">
              <a:buClr>
                <a:schemeClr val="accent3"/>
              </a:buClr>
              <a:buSzPct val="95000"/>
              <a:buFont typeface="+mj-lt"/>
              <a:buAutoNum type="arabicPeriod"/>
            </a:pPr>
            <a:r>
              <a:rPr lang="en-US" sz="2600" dirty="0" smtClean="0"/>
              <a:t>Recognize image target</a:t>
            </a:r>
          </a:p>
          <a:p>
            <a:pPr marL="971550" lvl="1" indent="-514350">
              <a:buClr>
                <a:schemeClr val="accent3"/>
              </a:buClr>
              <a:buSzPct val="95000"/>
              <a:buFont typeface="+mj-lt"/>
              <a:buAutoNum type="arabicPeriod"/>
            </a:pPr>
            <a:r>
              <a:rPr lang="en-US" sz="2600" dirty="0" smtClean="0"/>
              <a:t>Track image target</a:t>
            </a:r>
          </a:p>
          <a:p>
            <a:pPr marL="971550" lvl="1" indent="-514350">
              <a:buClr>
                <a:schemeClr val="accent3"/>
              </a:buClr>
              <a:buSzPct val="95000"/>
              <a:buFont typeface="+mj-lt"/>
              <a:buAutoNum type="arabicPeriod"/>
            </a:pPr>
            <a:r>
              <a:rPr lang="en-US" sz="2600" dirty="0" smtClean="0"/>
              <a:t>Show virtual object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gment_reality_CUT.wmv">
            <a:hlinkClick r:id="" action="ppaction://media"/>
          </p:cNvPr>
          <p:cNvPicPr>
            <a:picLocks noGrp="1" noRot="1" noChangeAspect="1"/>
          </p:cNvPicPr>
          <p:nvPr>
            <p:ph idx="1"/>
            <a:videoFile r:link="rId1"/>
          </p:nvPr>
        </p:nvPicPr>
        <p:blipFill>
          <a:blip r:embed="rId4" cstate="print"/>
          <a:stretch>
            <a:fillRect/>
          </a:stretch>
        </p:blipFill>
        <p:spPr>
          <a:xfrm>
            <a:off x="914400" y="1066800"/>
            <a:ext cx="7315200" cy="548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4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mute="1">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Messaging with three60</a:t>
            </a:r>
            <a:endParaRPr lang="en-US" b="1" dirty="0"/>
          </a:p>
        </p:txBody>
      </p:sp>
      <p:sp>
        <p:nvSpPr>
          <p:cNvPr id="3" name="Content Placeholder 2"/>
          <p:cNvSpPr>
            <a:spLocks noGrp="1"/>
          </p:cNvSpPr>
          <p:nvPr>
            <p:ph idx="1"/>
          </p:nvPr>
        </p:nvSpPr>
        <p:spPr>
          <a:xfrm>
            <a:off x="3962400" y="2438400"/>
            <a:ext cx="4724400" cy="3886200"/>
          </a:xfrm>
        </p:spPr>
        <p:txBody>
          <a:bodyPr/>
          <a:lstStyle/>
          <a:p>
            <a:pPr marL="514350" indent="-514350"/>
            <a:r>
              <a:rPr lang="en-US" dirty="0" smtClean="0"/>
              <a:t>Facebook integration</a:t>
            </a:r>
          </a:p>
          <a:p>
            <a:pPr marL="514350" indent="-514350"/>
            <a:r>
              <a:rPr lang="en-US" dirty="0" smtClean="0"/>
              <a:t>Share </a:t>
            </a:r>
            <a:r>
              <a:rPr lang="en-US" dirty="0" smtClean="0"/>
              <a:t>what </a:t>
            </a:r>
            <a:r>
              <a:rPr lang="en-US" dirty="0" smtClean="0"/>
              <a:t>you see or create</a:t>
            </a:r>
          </a:p>
          <a:p>
            <a:pPr marL="514350" indent="-514350"/>
            <a:r>
              <a:rPr lang="en-US" dirty="0" smtClean="0"/>
              <a:t>Share only with your friends</a:t>
            </a:r>
          </a:p>
        </p:txBody>
      </p:sp>
      <p:pic>
        <p:nvPicPr>
          <p:cNvPr id="6" name="Picture 5" descr="http://98.171.191.60:8080/three60/images/facebook.png"/>
          <p:cNvPicPr>
            <a:picLocks noChangeAspect="1" noChangeArrowheads="1"/>
          </p:cNvPicPr>
          <p:nvPr/>
        </p:nvPicPr>
        <p:blipFill>
          <a:blip r:embed="rId3" cstate="print"/>
          <a:srcRect/>
          <a:stretch>
            <a:fillRect/>
          </a:stretch>
        </p:blipFill>
        <p:spPr bwMode="auto">
          <a:xfrm>
            <a:off x="228600" y="2362200"/>
            <a:ext cx="3657600" cy="36576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a:t>
            </a:r>
            <a:endParaRPr lang="en-US" b="1" dirty="0"/>
          </a:p>
        </p:txBody>
      </p:sp>
      <p:sp>
        <p:nvSpPr>
          <p:cNvPr id="3" name="Content Placeholder 2"/>
          <p:cNvSpPr>
            <a:spLocks noGrp="1"/>
          </p:cNvSpPr>
          <p:nvPr>
            <p:ph idx="1"/>
          </p:nvPr>
        </p:nvSpPr>
        <p:spPr/>
        <p:txBody>
          <a:bodyPr/>
          <a:lstStyle/>
          <a:p>
            <a:r>
              <a:rPr lang="en-US" dirty="0" smtClean="0"/>
              <a:t>How do we:</a:t>
            </a:r>
          </a:p>
          <a:p>
            <a:pPr lvl="1"/>
            <a:r>
              <a:rPr lang="en-US" dirty="0" smtClean="0"/>
              <a:t>recognize and track image targets?</a:t>
            </a:r>
          </a:p>
          <a:p>
            <a:pPr lvl="1"/>
            <a:r>
              <a:rPr lang="en-US" dirty="0" smtClean="0"/>
              <a:t>store targets and augmentations?</a:t>
            </a:r>
          </a:p>
          <a:p>
            <a:pPr lvl="1"/>
            <a:r>
              <a:rPr lang="en-US" dirty="0" smtClean="0"/>
              <a:t>associate targets with augmentations?</a:t>
            </a:r>
          </a:p>
          <a:p>
            <a:pPr lvl="1"/>
            <a:r>
              <a:rPr lang="en-US" dirty="0" smtClean="0"/>
              <a:t>associate users with their augmentations?</a:t>
            </a:r>
          </a:p>
          <a:p>
            <a:pPr lvl="1"/>
            <a:r>
              <a:rPr lang="en-US" dirty="0" smtClean="0"/>
              <a:t>share messages with friends?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phonesverizonupcoming.com/wp-content/uploads/2013/04/samsung-galaxy-s4-1.jpg"/>
          <p:cNvPicPr>
            <a:picLocks noChangeAspect="1" noChangeArrowheads="1"/>
          </p:cNvPicPr>
          <p:nvPr/>
        </p:nvPicPr>
        <p:blipFill>
          <a:blip r:embed="rId2" cstate="print"/>
          <a:srcRect l="35399" r="32517"/>
          <a:stretch>
            <a:fillRect/>
          </a:stretch>
        </p:blipFill>
        <p:spPr bwMode="auto">
          <a:xfrm>
            <a:off x="3200400" y="1981200"/>
            <a:ext cx="2738120" cy="4800600"/>
          </a:xfrm>
          <a:prstGeom prst="rect">
            <a:avLst/>
          </a:prstGeom>
          <a:noFill/>
        </p:spPr>
      </p:pic>
      <p:sp>
        <p:nvSpPr>
          <p:cNvPr id="2" name="Title 1"/>
          <p:cNvSpPr>
            <a:spLocks noGrp="1"/>
          </p:cNvSpPr>
          <p:nvPr>
            <p:ph type="title"/>
          </p:nvPr>
        </p:nvSpPr>
        <p:spPr/>
        <p:txBody>
          <a:bodyPr/>
          <a:lstStyle/>
          <a:p>
            <a:r>
              <a:rPr lang="en-US" b="1" dirty="0" smtClean="0"/>
              <a:t>System Overview</a:t>
            </a:r>
            <a:endParaRPr lang="en-US" b="1" dirty="0"/>
          </a:p>
        </p:txBody>
      </p:sp>
      <p:sp>
        <p:nvSpPr>
          <p:cNvPr id="28" name="Rectangle 27"/>
          <p:cNvSpPr/>
          <p:nvPr/>
        </p:nvSpPr>
        <p:spPr>
          <a:xfrm>
            <a:off x="2499360" y="3657600"/>
            <a:ext cx="4191000" cy="54864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Android</a:t>
            </a:r>
            <a:endParaRPr lang="en-US" sz="1600" dirty="0">
              <a:solidFill>
                <a:schemeClr val="tx1"/>
              </a:solidFill>
            </a:endParaRPr>
          </a:p>
        </p:txBody>
      </p:sp>
      <p:sp>
        <p:nvSpPr>
          <p:cNvPr id="29" name="Rectangle 28"/>
          <p:cNvSpPr/>
          <p:nvPr/>
        </p:nvSpPr>
        <p:spPr>
          <a:xfrm>
            <a:off x="2499360" y="2438400"/>
            <a:ext cx="4191000" cy="548640"/>
          </a:xfrm>
          <a:prstGeom prst="rect">
            <a:avLst/>
          </a:prstGeom>
          <a:solidFill>
            <a:srgbClr val="E2D7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three60</a:t>
            </a:r>
            <a:endParaRPr lang="en-US" sz="1600" dirty="0">
              <a:solidFill>
                <a:schemeClr val="tx1"/>
              </a:solidFill>
            </a:endParaRPr>
          </a:p>
        </p:txBody>
      </p:sp>
      <p:sp>
        <p:nvSpPr>
          <p:cNvPr id="30" name="Rectangle 29"/>
          <p:cNvSpPr/>
          <p:nvPr/>
        </p:nvSpPr>
        <p:spPr>
          <a:xfrm>
            <a:off x="2499360" y="3048000"/>
            <a:ext cx="1005840" cy="54864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Facebook SDK</a:t>
            </a:r>
            <a:endParaRPr lang="en-US" sz="1600" dirty="0">
              <a:solidFill>
                <a:schemeClr val="tx1"/>
              </a:solidFill>
            </a:endParaRPr>
          </a:p>
        </p:txBody>
      </p:sp>
      <p:sp>
        <p:nvSpPr>
          <p:cNvPr id="31" name="Rectangle 30"/>
          <p:cNvSpPr/>
          <p:nvPr/>
        </p:nvSpPr>
        <p:spPr>
          <a:xfrm>
            <a:off x="3566160" y="3048000"/>
            <a:ext cx="1005840" cy="54864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Amazon S3 SDK</a:t>
            </a:r>
            <a:endParaRPr lang="en-US" sz="1600" dirty="0">
              <a:solidFill>
                <a:schemeClr val="tx1"/>
              </a:solidFill>
            </a:endParaRPr>
          </a:p>
        </p:txBody>
      </p:sp>
      <p:sp>
        <p:nvSpPr>
          <p:cNvPr id="32" name="Rectangle 31"/>
          <p:cNvSpPr/>
          <p:nvPr/>
        </p:nvSpPr>
        <p:spPr>
          <a:xfrm>
            <a:off x="4632960" y="3048000"/>
            <a:ext cx="1005840" cy="54864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Vuforia</a:t>
            </a:r>
            <a:r>
              <a:rPr lang="en-US" sz="1600" dirty="0" smtClean="0">
                <a:solidFill>
                  <a:schemeClr val="tx1"/>
                </a:solidFill>
              </a:rPr>
              <a:t> SDK</a:t>
            </a:r>
            <a:endParaRPr lang="en-US" sz="1600" dirty="0">
              <a:solidFill>
                <a:schemeClr val="tx1"/>
              </a:solidFill>
            </a:endParaRPr>
          </a:p>
        </p:txBody>
      </p:sp>
      <p:sp>
        <p:nvSpPr>
          <p:cNvPr id="33" name="Rectangle 32"/>
          <p:cNvSpPr/>
          <p:nvPr/>
        </p:nvSpPr>
        <p:spPr>
          <a:xfrm>
            <a:off x="5699760" y="3048000"/>
            <a:ext cx="1005840" cy="54864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JDBC</a:t>
            </a:r>
            <a:endParaRPr lang="en-US" sz="1600" dirty="0">
              <a:solidFill>
                <a:schemeClr val="tx1"/>
              </a:solidFill>
            </a:endParaRPr>
          </a:p>
        </p:txBody>
      </p:sp>
      <p:sp>
        <p:nvSpPr>
          <p:cNvPr id="55" name="TextBox 54"/>
          <p:cNvSpPr txBox="1"/>
          <p:nvPr/>
        </p:nvSpPr>
        <p:spPr>
          <a:xfrm>
            <a:off x="3733800" y="4800600"/>
            <a:ext cx="1600200" cy="1200329"/>
          </a:xfrm>
          <a:prstGeom prst="rect">
            <a:avLst/>
          </a:prstGeom>
          <a:noFill/>
        </p:spPr>
        <p:txBody>
          <a:bodyPr wrap="square" rtlCol="0">
            <a:spAutoFit/>
          </a:bodyPr>
          <a:lstStyle/>
          <a:p>
            <a:r>
              <a:rPr lang="en-US" dirty="0" smtClean="0"/>
              <a:t>Facebook</a:t>
            </a:r>
          </a:p>
          <a:p>
            <a:pPr>
              <a:buFont typeface="Arial" pitchFamily="34" charset="0"/>
              <a:buChar char="•"/>
            </a:pPr>
            <a:r>
              <a:rPr lang="en-US" dirty="0" smtClean="0"/>
              <a:t>Login</a:t>
            </a:r>
          </a:p>
          <a:p>
            <a:pPr>
              <a:buFont typeface="Arial" pitchFamily="34" charset="0"/>
              <a:buChar char="•"/>
            </a:pPr>
            <a:r>
              <a:rPr lang="en-US" dirty="0" smtClean="0"/>
              <a:t>Friends lists</a:t>
            </a:r>
          </a:p>
          <a:p>
            <a:pPr>
              <a:buFont typeface="Arial" pitchFamily="34" charset="0"/>
              <a:buChar char="•"/>
            </a:pPr>
            <a:r>
              <a:rPr lang="en-US" dirty="0" smtClean="0"/>
              <a:t>Post to wall</a:t>
            </a:r>
            <a:endParaRPr lang="en-US" dirty="0"/>
          </a:p>
        </p:txBody>
      </p:sp>
      <p:sp>
        <p:nvSpPr>
          <p:cNvPr id="56" name="TextBox 55"/>
          <p:cNvSpPr txBox="1"/>
          <p:nvPr/>
        </p:nvSpPr>
        <p:spPr>
          <a:xfrm>
            <a:off x="3048000" y="4953000"/>
            <a:ext cx="3124200" cy="923330"/>
          </a:xfrm>
          <a:prstGeom prst="rect">
            <a:avLst/>
          </a:prstGeom>
          <a:noFill/>
        </p:spPr>
        <p:txBody>
          <a:bodyPr wrap="square" rtlCol="0">
            <a:spAutoFit/>
          </a:bodyPr>
          <a:lstStyle/>
          <a:p>
            <a:r>
              <a:rPr lang="en-US" dirty="0" smtClean="0"/>
              <a:t>Amazon S3</a:t>
            </a:r>
          </a:p>
          <a:p>
            <a:pPr>
              <a:buFont typeface="Arial" pitchFamily="34" charset="0"/>
              <a:buChar char="•"/>
            </a:pPr>
            <a:r>
              <a:rPr lang="en-US" dirty="0" smtClean="0"/>
              <a:t>Store image targets</a:t>
            </a:r>
          </a:p>
          <a:p>
            <a:pPr>
              <a:buFont typeface="Arial" pitchFamily="34" charset="0"/>
              <a:buChar char="•"/>
            </a:pPr>
            <a:r>
              <a:rPr lang="en-US" dirty="0" smtClean="0"/>
              <a:t>Store augmentation images</a:t>
            </a:r>
            <a:endParaRPr lang="en-US" dirty="0"/>
          </a:p>
        </p:txBody>
      </p:sp>
      <p:sp>
        <p:nvSpPr>
          <p:cNvPr id="57" name="TextBox 56"/>
          <p:cNvSpPr txBox="1"/>
          <p:nvPr/>
        </p:nvSpPr>
        <p:spPr>
          <a:xfrm>
            <a:off x="2819400" y="5029200"/>
            <a:ext cx="3505200" cy="1200329"/>
          </a:xfrm>
          <a:prstGeom prst="rect">
            <a:avLst/>
          </a:prstGeom>
          <a:noFill/>
        </p:spPr>
        <p:txBody>
          <a:bodyPr wrap="square" rtlCol="0">
            <a:spAutoFit/>
          </a:bodyPr>
          <a:lstStyle/>
          <a:p>
            <a:r>
              <a:rPr lang="en-US" dirty="0" err="1" smtClean="0"/>
              <a:t>Vuforia</a:t>
            </a:r>
            <a:endParaRPr lang="en-US" dirty="0" smtClean="0"/>
          </a:p>
          <a:p>
            <a:pPr>
              <a:buFont typeface="Arial" pitchFamily="34" charset="0"/>
              <a:buChar char="•"/>
            </a:pPr>
            <a:r>
              <a:rPr lang="en-US" dirty="0" smtClean="0"/>
              <a:t>Target recognition and tracking</a:t>
            </a:r>
          </a:p>
          <a:p>
            <a:pPr>
              <a:buFont typeface="Arial" pitchFamily="34" charset="0"/>
              <a:buChar char="•"/>
            </a:pPr>
            <a:r>
              <a:rPr lang="en-US" dirty="0" smtClean="0"/>
              <a:t>Augmentation rendering</a:t>
            </a:r>
          </a:p>
          <a:p>
            <a:pPr>
              <a:buFont typeface="Arial" pitchFamily="34" charset="0"/>
              <a:buChar char="•"/>
            </a:pPr>
            <a:r>
              <a:rPr lang="en-US" dirty="0" smtClean="0"/>
              <a:t>Target upload</a:t>
            </a:r>
            <a:endParaRPr lang="en-US" dirty="0"/>
          </a:p>
        </p:txBody>
      </p:sp>
      <p:sp>
        <p:nvSpPr>
          <p:cNvPr id="58" name="TextBox 57"/>
          <p:cNvSpPr txBox="1"/>
          <p:nvPr/>
        </p:nvSpPr>
        <p:spPr>
          <a:xfrm>
            <a:off x="2743200" y="5029200"/>
            <a:ext cx="3657600" cy="1200329"/>
          </a:xfrm>
          <a:prstGeom prst="rect">
            <a:avLst/>
          </a:prstGeom>
          <a:noFill/>
        </p:spPr>
        <p:txBody>
          <a:bodyPr wrap="square" rtlCol="0">
            <a:spAutoFit/>
          </a:bodyPr>
          <a:lstStyle/>
          <a:p>
            <a:r>
              <a:rPr lang="en-US" dirty="0" smtClean="0"/>
              <a:t>Java </a:t>
            </a:r>
            <a:r>
              <a:rPr lang="en-US" dirty="0" err="1" smtClean="0"/>
              <a:t>DataBase</a:t>
            </a:r>
            <a:r>
              <a:rPr lang="en-US" dirty="0" smtClean="0"/>
              <a:t> Connectivity</a:t>
            </a:r>
          </a:p>
          <a:p>
            <a:pPr>
              <a:buFont typeface="Arial" pitchFamily="34" charset="0"/>
              <a:buChar char="•"/>
            </a:pPr>
            <a:r>
              <a:rPr lang="en-US" dirty="0" smtClean="0"/>
              <a:t>Stores user information</a:t>
            </a:r>
          </a:p>
          <a:p>
            <a:pPr>
              <a:buFont typeface="Arial" pitchFamily="34" charset="0"/>
              <a:buChar char="•"/>
            </a:pPr>
            <a:r>
              <a:rPr lang="en-US" dirty="0" smtClean="0"/>
              <a:t>Stores target information</a:t>
            </a:r>
          </a:p>
          <a:p>
            <a:pPr>
              <a:buFont typeface="Arial" pitchFamily="34" charset="0"/>
              <a:buChar char="•"/>
            </a:pPr>
            <a:r>
              <a:rPr lang="en-US" dirty="0" smtClean="0"/>
              <a:t>Stores augmentation information</a:t>
            </a:r>
            <a:endParaRPr lang="en-US" dirty="0"/>
          </a:p>
        </p:txBody>
      </p:sp>
      <p:sp>
        <p:nvSpPr>
          <p:cNvPr id="59" name="Cloud 58"/>
          <p:cNvSpPr/>
          <p:nvPr/>
        </p:nvSpPr>
        <p:spPr>
          <a:xfrm>
            <a:off x="228600" y="2057400"/>
            <a:ext cx="2011680" cy="1371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85800" y="2438400"/>
            <a:ext cx="1005840" cy="54864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Amazon S3</a:t>
            </a:r>
            <a:endParaRPr lang="en-US" sz="1600" dirty="0">
              <a:solidFill>
                <a:schemeClr val="tx1"/>
              </a:solidFill>
            </a:endParaRPr>
          </a:p>
        </p:txBody>
      </p:sp>
      <p:sp>
        <p:nvSpPr>
          <p:cNvPr id="61" name="Cloud 60"/>
          <p:cNvSpPr/>
          <p:nvPr/>
        </p:nvSpPr>
        <p:spPr>
          <a:xfrm>
            <a:off x="152400" y="3505200"/>
            <a:ext cx="2011680" cy="1371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09600" y="3886200"/>
            <a:ext cx="1066800" cy="54864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Facebook</a:t>
            </a:r>
            <a:endParaRPr lang="en-US" sz="1600" dirty="0">
              <a:solidFill>
                <a:schemeClr val="tx1"/>
              </a:solidFill>
            </a:endParaRPr>
          </a:p>
        </p:txBody>
      </p:sp>
      <p:sp>
        <p:nvSpPr>
          <p:cNvPr id="63" name="Cloud 62"/>
          <p:cNvSpPr/>
          <p:nvPr/>
        </p:nvSpPr>
        <p:spPr>
          <a:xfrm>
            <a:off x="6903720" y="1981200"/>
            <a:ext cx="2011680" cy="13716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132320" y="2346960"/>
            <a:ext cx="1524000" cy="54864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Vuforia</a:t>
            </a:r>
            <a:r>
              <a:rPr lang="en-US" sz="1600" dirty="0" smtClean="0">
                <a:solidFill>
                  <a:schemeClr val="tx1"/>
                </a:solidFill>
              </a:rPr>
              <a:t> Cloud Database</a:t>
            </a:r>
            <a:endParaRPr lang="en-US" sz="1600" dirty="0">
              <a:solidFill>
                <a:schemeClr val="tx1"/>
              </a:solidFill>
            </a:endParaRPr>
          </a:p>
        </p:txBody>
      </p:sp>
      <p:sp>
        <p:nvSpPr>
          <p:cNvPr id="65" name="Cloud 64"/>
          <p:cNvSpPr/>
          <p:nvPr/>
        </p:nvSpPr>
        <p:spPr>
          <a:xfrm>
            <a:off x="6781800" y="3733800"/>
            <a:ext cx="2286000" cy="164592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239000" y="3962400"/>
            <a:ext cx="1524000" cy="54864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MySQL</a:t>
            </a:r>
            <a:endParaRPr lang="en-US" sz="1600" dirty="0">
              <a:solidFill>
                <a:schemeClr val="tx1"/>
              </a:solidFill>
            </a:endParaRPr>
          </a:p>
        </p:txBody>
      </p:sp>
      <p:sp>
        <p:nvSpPr>
          <p:cNvPr id="67" name="Rectangle 66"/>
          <p:cNvSpPr/>
          <p:nvPr/>
        </p:nvSpPr>
        <p:spPr>
          <a:xfrm>
            <a:off x="7239000" y="4572000"/>
            <a:ext cx="1524000" cy="54864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Amazon RDS</a:t>
            </a:r>
            <a:endParaRPr lang="en-US" sz="1600" dirty="0">
              <a:solidFill>
                <a:schemeClr val="tx1"/>
              </a:solidFill>
            </a:endParaRPr>
          </a:p>
        </p:txBody>
      </p:sp>
      <p:cxnSp>
        <p:nvCxnSpPr>
          <p:cNvPr id="68" name="Straight Connector 67"/>
          <p:cNvCxnSpPr>
            <a:stCxn id="60" idx="3"/>
            <a:endCxn id="31" idx="0"/>
          </p:cNvCxnSpPr>
          <p:nvPr/>
        </p:nvCxnSpPr>
        <p:spPr>
          <a:xfrm>
            <a:off x="1691640" y="2712720"/>
            <a:ext cx="2377440" cy="3352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2" idx="3"/>
            <a:endCxn id="30" idx="1"/>
          </p:cNvCxnSpPr>
          <p:nvPr/>
        </p:nvCxnSpPr>
        <p:spPr>
          <a:xfrm flipV="1">
            <a:off x="1676400" y="3322320"/>
            <a:ext cx="822960" cy="838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32" idx="0"/>
            <a:endCxn id="64" idx="1"/>
          </p:cNvCxnSpPr>
          <p:nvPr/>
        </p:nvCxnSpPr>
        <p:spPr>
          <a:xfrm flipV="1">
            <a:off x="5135880" y="2621280"/>
            <a:ext cx="1996440" cy="426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33" idx="3"/>
            <a:endCxn id="66" idx="0"/>
          </p:cNvCxnSpPr>
          <p:nvPr/>
        </p:nvCxnSpPr>
        <p:spPr>
          <a:xfrm>
            <a:off x="6705600" y="3322320"/>
            <a:ext cx="1295400" cy="64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3794"/>
                                        </p:tgtEl>
                                      </p:cBhvr>
                                      <p:by x="400000" y="400000"/>
                                    </p:animScale>
                                  </p:childTnLst>
                                </p:cTn>
                              </p:par>
                              <p:par>
                                <p:cTn id="7" presetID="10" presetClass="exit" presetSubtype="0" fill="hold" nodeType="withEffect">
                                  <p:stCondLst>
                                    <p:cond delay="0"/>
                                  </p:stCondLst>
                                  <p:childTnLst>
                                    <p:animEffect transition="out" filter="fade">
                                      <p:cBhvr>
                                        <p:cTn id="8" dur="2000"/>
                                        <p:tgtEl>
                                          <p:spTgt spid="33794"/>
                                        </p:tgtEl>
                                      </p:cBhvr>
                                    </p:animEffect>
                                    <p:set>
                                      <p:cBhvr>
                                        <p:cTn id="9" dur="1" fill="hold">
                                          <p:stCondLst>
                                            <p:cond delay="1999"/>
                                          </p:stCondLst>
                                        </p:cTn>
                                        <p:tgtEl>
                                          <p:spTgt spid="33794"/>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0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20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20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20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20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20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2000"/>
                                        <p:tgtEl>
                                          <p:spTgt spid="68"/>
                                        </p:tgtEl>
                                      </p:cBhvr>
                                    </p:animEffect>
                                  </p:childTnLst>
                                </p:cTn>
                              </p:par>
                              <p:par>
                                <p:cTn id="31" presetID="10"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2000"/>
                                        <p:tgtEl>
                                          <p:spTgt spid="69"/>
                                        </p:tgtEl>
                                      </p:cBhvr>
                                    </p:animEffect>
                                  </p:childTnLst>
                                </p:cTn>
                              </p:par>
                              <p:par>
                                <p:cTn id="34" presetID="10" presetClass="entr" presetSubtype="0"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2000"/>
                                        <p:tgtEl>
                                          <p:spTgt spid="70"/>
                                        </p:tgtEl>
                                      </p:cBhvr>
                                    </p:animEffect>
                                  </p:childTnLst>
                                </p:cTn>
                              </p:par>
                              <p:par>
                                <p:cTn id="37" presetID="10"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2000"/>
                                        <p:tgtEl>
                                          <p:spTgt spid="7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mph" presetSubtype="2" fill="hold" nodeType="clickEffect">
                                  <p:stCondLst>
                                    <p:cond delay="0"/>
                                  </p:stCondLst>
                                  <p:childTnLst>
                                    <p:animClr clrSpc="rgb">
                                      <p:cBhvr>
                                        <p:cTn id="43" dur="500" fill="hold"/>
                                        <p:tgtEl>
                                          <p:spTgt spid="30"/>
                                        </p:tgtEl>
                                        <p:attrNameLst>
                                          <p:attrName>fillcolor</p:attrName>
                                        </p:attrNameLst>
                                      </p:cBhvr>
                                      <p:to>
                                        <a:schemeClr val="bg2"/>
                                      </p:to>
                                    </p:animClr>
                                    <p:set>
                                      <p:cBhvr>
                                        <p:cTn id="44" dur="500" fill="hold"/>
                                        <p:tgtEl>
                                          <p:spTgt spid="30"/>
                                        </p:tgtEl>
                                        <p:attrNameLst>
                                          <p:attrName>fill.type</p:attrName>
                                        </p:attrNameLst>
                                      </p:cBhvr>
                                      <p:to>
                                        <p:strVal val="solid"/>
                                      </p:to>
                                    </p:set>
                                    <p:set>
                                      <p:cBhvr>
                                        <p:cTn id="45" dur="500" fill="hold"/>
                                        <p:tgtEl>
                                          <p:spTgt spid="30"/>
                                        </p:tgtEl>
                                        <p:attrNameLst>
                                          <p:attrName>fill.on</p:attrName>
                                        </p:attrNameLst>
                                      </p:cBhvr>
                                      <p:to>
                                        <p:strVal val="true"/>
                                      </p:to>
                                    </p:set>
                                  </p:childTnLst>
                                </p:cTn>
                              </p:par>
                              <p:par>
                                <p:cTn id="46" presetID="1" presetClass="emph" presetSubtype="2" fill="hold" nodeType="withEffect">
                                  <p:stCondLst>
                                    <p:cond delay="0"/>
                                  </p:stCondLst>
                                  <p:childTnLst>
                                    <p:animClr clrSpc="rgb">
                                      <p:cBhvr>
                                        <p:cTn id="47" dur="500" fill="hold"/>
                                        <p:tgtEl>
                                          <p:spTgt spid="62"/>
                                        </p:tgtEl>
                                        <p:attrNameLst>
                                          <p:attrName>fillcolor</p:attrName>
                                        </p:attrNameLst>
                                      </p:cBhvr>
                                      <p:to>
                                        <a:schemeClr val="bg2"/>
                                      </p:to>
                                    </p:animClr>
                                    <p:set>
                                      <p:cBhvr>
                                        <p:cTn id="48" dur="500" fill="hold"/>
                                        <p:tgtEl>
                                          <p:spTgt spid="62"/>
                                        </p:tgtEl>
                                        <p:attrNameLst>
                                          <p:attrName>fill.type</p:attrName>
                                        </p:attrNameLst>
                                      </p:cBhvr>
                                      <p:to>
                                        <p:strVal val="solid"/>
                                      </p:to>
                                    </p:set>
                                    <p:set>
                                      <p:cBhvr>
                                        <p:cTn id="49" dur="500" fill="hold"/>
                                        <p:tgtEl>
                                          <p:spTgt spid="62"/>
                                        </p:tgtEl>
                                        <p:attrNameLst>
                                          <p:attrName>fill.on</p:attrName>
                                        </p:attrNameLst>
                                      </p:cBhvr>
                                      <p:to>
                                        <p:strVal val="true"/>
                                      </p:to>
                                    </p:set>
                                  </p:childTnLst>
                                </p:cTn>
                              </p:par>
                              <p:par>
                                <p:cTn id="50" presetID="2" presetClass="entr" presetSubtype="8"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additive="base">
                                        <p:cTn id="52" dur="500" fill="hold"/>
                                        <p:tgtEl>
                                          <p:spTgt spid="55"/>
                                        </p:tgtEl>
                                        <p:attrNameLst>
                                          <p:attrName>ppt_x</p:attrName>
                                        </p:attrNameLst>
                                      </p:cBhvr>
                                      <p:tavLst>
                                        <p:tav tm="0">
                                          <p:val>
                                            <p:strVal val="0-#ppt_w/2"/>
                                          </p:val>
                                        </p:tav>
                                        <p:tav tm="100000">
                                          <p:val>
                                            <p:strVal val="#ppt_x"/>
                                          </p:val>
                                        </p:tav>
                                      </p:tavLst>
                                    </p:anim>
                                    <p:anim calcmode="lin" valueType="num">
                                      <p:cBhvr additive="base">
                                        <p:cTn id="53"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mph" presetSubtype="2" fill="hold" nodeType="clickEffect">
                                  <p:stCondLst>
                                    <p:cond delay="0"/>
                                  </p:stCondLst>
                                  <p:childTnLst>
                                    <p:animClr clrSpc="rgb">
                                      <p:cBhvr>
                                        <p:cTn id="57" dur="500" fill="hold"/>
                                        <p:tgtEl>
                                          <p:spTgt spid="30"/>
                                        </p:tgtEl>
                                        <p:attrNameLst>
                                          <p:attrName>fillcolor</p:attrName>
                                        </p:attrNameLst>
                                      </p:cBhvr>
                                      <p:to>
                                        <a:schemeClr val="accent2"/>
                                      </p:to>
                                    </p:animClr>
                                    <p:set>
                                      <p:cBhvr>
                                        <p:cTn id="58" dur="500" fill="hold"/>
                                        <p:tgtEl>
                                          <p:spTgt spid="30"/>
                                        </p:tgtEl>
                                        <p:attrNameLst>
                                          <p:attrName>fill.type</p:attrName>
                                        </p:attrNameLst>
                                      </p:cBhvr>
                                      <p:to>
                                        <p:strVal val="solid"/>
                                      </p:to>
                                    </p:set>
                                    <p:set>
                                      <p:cBhvr>
                                        <p:cTn id="59" dur="500" fill="hold"/>
                                        <p:tgtEl>
                                          <p:spTgt spid="30"/>
                                        </p:tgtEl>
                                        <p:attrNameLst>
                                          <p:attrName>fill.on</p:attrName>
                                        </p:attrNameLst>
                                      </p:cBhvr>
                                      <p:to>
                                        <p:strVal val="true"/>
                                      </p:to>
                                    </p:set>
                                  </p:childTnLst>
                                </p:cTn>
                              </p:par>
                              <p:par>
                                <p:cTn id="60" presetID="1" presetClass="emph" presetSubtype="2" fill="hold" nodeType="withEffect">
                                  <p:stCondLst>
                                    <p:cond delay="0"/>
                                  </p:stCondLst>
                                  <p:childTnLst>
                                    <p:animClr clrSpc="rgb">
                                      <p:cBhvr>
                                        <p:cTn id="61" dur="500" fill="hold"/>
                                        <p:tgtEl>
                                          <p:spTgt spid="62"/>
                                        </p:tgtEl>
                                        <p:attrNameLst>
                                          <p:attrName>fillcolor</p:attrName>
                                        </p:attrNameLst>
                                      </p:cBhvr>
                                      <p:to>
                                        <a:schemeClr val="accent2"/>
                                      </p:to>
                                    </p:animClr>
                                    <p:set>
                                      <p:cBhvr>
                                        <p:cTn id="62" dur="500" fill="hold"/>
                                        <p:tgtEl>
                                          <p:spTgt spid="62"/>
                                        </p:tgtEl>
                                        <p:attrNameLst>
                                          <p:attrName>fill.type</p:attrName>
                                        </p:attrNameLst>
                                      </p:cBhvr>
                                      <p:to>
                                        <p:strVal val="solid"/>
                                      </p:to>
                                    </p:set>
                                    <p:set>
                                      <p:cBhvr>
                                        <p:cTn id="63" dur="500" fill="hold"/>
                                        <p:tgtEl>
                                          <p:spTgt spid="62"/>
                                        </p:tgtEl>
                                        <p:attrNameLst>
                                          <p:attrName>fill.on</p:attrName>
                                        </p:attrNameLst>
                                      </p:cBhvr>
                                      <p:to>
                                        <p:strVal val="true"/>
                                      </p:to>
                                    </p:set>
                                  </p:childTnLst>
                                </p:cTn>
                              </p:par>
                              <p:par>
                                <p:cTn id="64" presetID="1" presetClass="emph" presetSubtype="2" fill="hold" nodeType="withEffect">
                                  <p:stCondLst>
                                    <p:cond delay="0"/>
                                  </p:stCondLst>
                                  <p:childTnLst>
                                    <p:animClr clrSpc="rgb">
                                      <p:cBhvr>
                                        <p:cTn id="65" dur="500" fill="hold"/>
                                        <p:tgtEl>
                                          <p:spTgt spid="60"/>
                                        </p:tgtEl>
                                        <p:attrNameLst>
                                          <p:attrName>fillcolor</p:attrName>
                                        </p:attrNameLst>
                                      </p:cBhvr>
                                      <p:to>
                                        <a:srgbClr val="FF9933"/>
                                      </p:to>
                                    </p:animClr>
                                    <p:set>
                                      <p:cBhvr>
                                        <p:cTn id="66" dur="500" fill="hold"/>
                                        <p:tgtEl>
                                          <p:spTgt spid="60"/>
                                        </p:tgtEl>
                                        <p:attrNameLst>
                                          <p:attrName>fill.type</p:attrName>
                                        </p:attrNameLst>
                                      </p:cBhvr>
                                      <p:to>
                                        <p:strVal val="solid"/>
                                      </p:to>
                                    </p:set>
                                    <p:set>
                                      <p:cBhvr>
                                        <p:cTn id="67" dur="500" fill="hold"/>
                                        <p:tgtEl>
                                          <p:spTgt spid="60"/>
                                        </p:tgtEl>
                                        <p:attrNameLst>
                                          <p:attrName>fill.on</p:attrName>
                                        </p:attrNameLst>
                                      </p:cBhvr>
                                      <p:to>
                                        <p:strVal val="true"/>
                                      </p:to>
                                    </p:set>
                                  </p:childTnLst>
                                </p:cTn>
                              </p:par>
                              <p:par>
                                <p:cTn id="68" presetID="2" presetClass="exit" presetSubtype="2" fill="hold" nodeType="withEffect">
                                  <p:stCondLst>
                                    <p:cond delay="0"/>
                                  </p:stCondLst>
                                  <p:childTnLst>
                                    <p:anim calcmode="lin" valueType="num">
                                      <p:cBhvr additive="base">
                                        <p:cTn id="69" dur="500"/>
                                        <p:tgtEl>
                                          <p:spTgt spid="55"/>
                                        </p:tgtEl>
                                        <p:attrNameLst>
                                          <p:attrName>ppt_x</p:attrName>
                                        </p:attrNameLst>
                                      </p:cBhvr>
                                      <p:tavLst>
                                        <p:tav tm="0">
                                          <p:val>
                                            <p:strVal val="ppt_x"/>
                                          </p:val>
                                        </p:tav>
                                        <p:tav tm="100000">
                                          <p:val>
                                            <p:strVal val="1+ppt_w/2"/>
                                          </p:val>
                                        </p:tav>
                                      </p:tavLst>
                                    </p:anim>
                                    <p:anim calcmode="lin" valueType="num">
                                      <p:cBhvr additive="base">
                                        <p:cTn id="70" dur="500"/>
                                        <p:tgtEl>
                                          <p:spTgt spid="55"/>
                                        </p:tgtEl>
                                        <p:attrNameLst>
                                          <p:attrName>ppt_y</p:attrName>
                                        </p:attrNameLst>
                                      </p:cBhvr>
                                      <p:tavLst>
                                        <p:tav tm="0">
                                          <p:val>
                                            <p:strVal val="ppt_y"/>
                                          </p:val>
                                        </p:tav>
                                        <p:tav tm="100000">
                                          <p:val>
                                            <p:strVal val="ppt_y"/>
                                          </p:val>
                                        </p:tav>
                                      </p:tavLst>
                                    </p:anim>
                                    <p:set>
                                      <p:cBhvr>
                                        <p:cTn id="71" dur="1" fill="hold">
                                          <p:stCondLst>
                                            <p:cond delay="499"/>
                                          </p:stCondLst>
                                        </p:cTn>
                                        <p:tgtEl>
                                          <p:spTgt spid="55"/>
                                        </p:tgtEl>
                                        <p:attrNameLst>
                                          <p:attrName>style.visibility</p:attrName>
                                        </p:attrNameLst>
                                      </p:cBhvr>
                                      <p:to>
                                        <p:strVal val="hidden"/>
                                      </p:to>
                                    </p:set>
                                  </p:childTnLst>
                                </p:cTn>
                              </p:par>
                              <p:par>
                                <p:cTn id="72" presetID="1" presetClass="emph" presetSubtype="2" fill="hold" nodeType="withEffect">
                                  <p:stCondLst>
                                    <p:cond delay="0"/>
                                  </p:stCondLst>
                                  <p:childTnLst>
                                    <p:animClr clrSpc="rgb">
                                      <p:cBhvr>
                                        <p:cTn id="73" dur="500" fill="hold"/>
                                        <p:tgtEl>
                                          <p:spTgt spid="31"/>
                                        </p:tgtEl>
                                        <p:attrNameLst>
                                          <p:attrName>fillcolor</p:attrName>
                                        </p:attrNameLst>
                                      </p:cBhvr>
                                      <p:to>
                                        <a:srgbClr val="FF9933"/>
                                      </p:to>
                                    </p:animClr>
                                    <p:set>
                                      <p:cBhvr>
                                        <p:cTn id="74" dur="500" fill="hold"/>
                                        <p:tgtEl>
                                          <p:spTgt spid="31"/>
                                        </p:tgtEl>
                                        <p:attrNameLst>
                                          <p:attrName>fill.type</p:attrName>
                                        </p:attrNameLst>
                                      </p:cBhvr>
                                      <p:to>
                                        <p:strVal val="solid"/>
                                      </p:to>
                                    </p:set>
                                    <p:set>
                                      <p:cBhvr>
                                        <p:cTn id="75" dur="500" fill="hold"/>
                                        <p:tgtEl>
                                          <p:spTgt spid="31"/>
                                        </p:tgtEl>
                                        <p:attrNameLst>
                                          <p:attrName>fill.on</p:attrName>
                                        </p:attrNameLst>
                                      </p:cBhvr>
                                      <p:to>
                                        <p:strVal val="true"/>
                                      </p:to>
                                    </p:set>
                                  </p:childTnLst>
                                </p:cTn>
                              </p:par>
                              <p:par>
                                <p:cTn id="76" presetID="2" presetClass="entr" presetSubtype="8" fill="hold" grpId="0" nodeType="withEffect">
                                  <p:stCondLst>
                                    <p:cond delay="0"/>
                                  </p:stCondLst>
                                  <p:childTnLst>
                                    <p:set>
                                      <p:cBhvr>
                                        <p:cTn id="77" dur="1" fill="hold">
                                          <p:stCondLst>
                                            <p:cond delay="0"/>
                                          </p:stCondLst>
                                        </p:cTn>
                                        <p:tgtEl>
                                          <p:spTgt spid="56"/>
                                        </p:tgtEl>
                                        <p:attrNameLst>
                                          <p:attrName>style.visibility</p:attrName>
                                        </p:attrNameLst>
                                      </p:cBhvr>
                                      <p:to>
                                        <p:strVal val="visible"/>
                                      </p:to>
                                    </p:set>
                                    <p:anim calcmode="lin" valueType="num">
                                      <p:cBhvr additive="base">
                                        <p:cTn id="78" dur="500" fill="hold"/>
                                        <p:tgtEl>
                                          <p:spTgt spid="56"/>
                                        </p:tgtEl>
                                        <p:attrNameLst>
                                          <p:attrName>ppt_x</p:attrName>
                                        </p:attrNameLst>
                                      </p:cBhvr>
                                      <p:tavLst>
                                        <p:tav tm="0">
                                          <p:val>
                                            <p:strVal val="0-#ppt_w/2"/>
                                          </p:val>
                                        </p:tav>
                                        <p:tav tm="100000">
                                          <p:val>
                                            <p:strVal val="#ppt_x"/>
                                          </p:val>
                                        </p:tav>
                                      </p:tavLst>
                                    </p:anim>
                                    <p:anim calcmode="lin" valueType="num">
                                      <p:cBhvr additive="base">
                                        <p:cTn id="79"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emph" presetSubtype="2" fill="hold" nodeType="clickEffect">
                                  <p:stCondLst>
                                    <p:cond delay="0"/>
                                  </p:stCondLst>
                                  <p:childTnLst>
                                    <p:animClr clrSpc="rgb">
                                      <p:cBhvr>
                                        <p:cTn id="83" dur="500" fill="hold"/>
                                        <p:tgtEl>
                                          <p:spTgt spid="31"/>
                                        </p:tgtEl>
                                        <p:attrNameLst>
                                          <p:attrName>fillcolor</p:attrName>
                                        </p:attrNameLst>
                                      </p:cBhvr>
                                      <p:to>
                                        <a:schemeClr val="accent2"/>
                                      </p:to>
                                    </p:animClr>
                                    <p:set>
                                      <p:cBhvr>
                                        <p:cTn id="84" dur="500" fill="hold"/>
                                        <p:tgtEl>
                                          <p:spTgt spid="31"/>
                                        </p:tgtEl>
                                        <p:attrNameLst>
                                          <p:attrName>fill.type</p:attrName>
                                        </p:attrNameLst>
                                      </p:cBhvr>
                                      <p:to>
                                        <p:strVal val="solid"/>
                                      </p:to>
                                    </p:set>
                                    <p:set>
                                      <p:cBhvr>
                                        <p:cTn id="85" dur="500" fill="hold"/>
                                        <p:tgtEl>
                                          <p:spTgt spid="31"/>
                                        </p:tgtEl>
                                        <p:attrNameLst>
                                          <p:attrName>fill.on</p:attrName>
                                        </p:attrNameLst>
                                      </p:cBhvr>
                                      <p:to>
                                        <p:strVal val="true"/>
                                      </p:to>
                                    </p:set>
                                  </p:childTnLst>
                                </p:cTn>
                              </p:par>
                              <p:par>
                                <p:cTn id="86" presetID="1" presetClass="emph" presetSubtype="2" fill="hold" nodeType="withEffect">
                                  <p:stCondLst>
                                    <p:cond delay="0"/>
                                  </p:stCondLst>
                                  <p:childTnLst>
                                    <p:animClr clrSpc="rgb">
                                      <p:cBhvr>
                                        <p:cTn id="87" dur="500" fill="hold"/>
                                        <p:tgtEl>
                                          <p:spTgt spid="60"/>
                                        </p:tgtEl>
                                        <p:attrNameLst>
                                          <p:attrName>fillcolor</p:attrName>
                                        </p:attrNameLst>
                                      </p:cBhvr>
                                      <p:to>
                                        <a:schemeClr val="accent2"/>
                                      </p:to>
                                    </p:animClr>
                                    <p:set>
                                      <p:cBhvr>
                                        <p:cTn id="88" dur="500" fill="hold"/>
                                        <p:tgtEl>
                                          <p:spTgt spid="60"/>
                                        </p:tgtEl>
                                        <p:attrNameLst>
                                          <p:attrName>fill.type</p:attrName>
                                        </p:attrNameLst>
                                      </p:cBhvr>
                                      <p:to>
                                        <p:strVal val="solid"/>
                                      </p:to>
                                    </p:set>
                                    <p:set>
                                      <p:cBhvr>
                                        <p:cTn id="89" dur="500" fill="hold"/>
                                        <p:tgtEl>
                                          <p:spTgt spid="60"/>
                                        </p:tgtEl>
                                        <p:attrNameLst>
                                          <p:attrName>fill.on</p:attrName>
                                        </p:attrNameLst>
                                      </p:cBhvr>
                                      <p:to>
                                        <p:strVal val="true"/>
                                      </p:to>
                                    </p:set>
                                  </p:childTnLst>
                                </p:cTn>
                              </p:par>
                              <p:par>
                                <p:cTn id="90" presetID="1" presetClass="emph" presetSubtype="2" fill="hold" nodeType="withEffect">
                                  <p:stCondLst>
                                    <p:cond delay="0"/>
                                  </p:stCondLst>
                                  <p:childTnLst>
                                    <p:animClr clrSpc="rgb">
                                      <p:cBhvr>
                                        <p:cTn id="91" dur="500" fill="hold"/>
                                        <p:tgtEl>
                                          <p:spTgt spid="64"/>
                                        </p:tgtEl>
                                        <p:attrNameLst>
                                          <p:attrName>fillcolor</p:attrName>
                                        </p:attrNameLst>
                                      </p:cBhvr>
                                      <p:to>
                                        <a:srgbClr val="33CC33"/>
                                      </p:to>
                                    </p:animClr>
                                    <p:set>
                                      <p:cBhvr>
                                        <p:cTn id="92" dur="500" fill="hold"/>
                                        <p:tgtEl>
                                          <p:spTgt spid="64"/>
                                        </p:tgtEl>
                                        <p:attrNameLst>
                                          <p:attrName>fill.type</p:attrName>
                                        </p:attrNameLst>
                                      </p:cBhvr>
                                      <p:to>
                                        <p:strVal val="solid"/>
                                      </p:to>
                                    </p:set>
                                    <p:set>
                                      <p:cBhvr>
                                        <p:cTn id="93" dur="500" fill="hold"/>
                                        <p:tgtEl>
                                          <p:spTgt spid="64"/>
                                        </p:tgtEl>
                                        <p:attrNameLst>
                                          <p:attrName>fill.on</p:attrName>
                                        </p:attrNameLst>
                                      </p:cBhvr>
                                      <p:to>
                                        <p:strVal val="true"/>
                                      </p:to>
                                    </p:set>
                                  </p:childTnLst>
                                </p:cTn>
                              </p:par>
                              <p:par>
                                <p:cTn id="94" presetID="2" presetClass="exit" presetSubtype="2" fill="hold" grpId="1" nodeType="withEffect">
                                  <p:stCondLst>
                                    <p:cond delay="0"/>
                                  </p:stCondLst>
                                  <p:childTnLst>
                                    <p:anim calcmode="lin" valueType="num">
                                      <p:cBhvr additive="base">
                                        <p:cTn id="95" dur="500"/>
                                        <p:tgtEl>
                                          <p:spTgt spid="56"/>
                                        </p:tgtEl>
                                        <p:attrNameLst>
                                          <p:attrName>ppt_x</p:attrName>
                                        </p:attrNameLst>
                                      </p:cBhvr>
                                      <p:tavLst>
                                        <p:tav tm="0">
                                          <p:val>
                                            <p:strVal val="ppt_x"/>
                                          </p:val>
                                        </p:tav>
                                        <p:tav tm="100000">
                                          <p:val>
                                            <p:strVal val="1+ppt_w/2"/>
                                          </p:val>
                                        </p:tav>
                                      </p:tavLst>
                                    </p:anim>
                                    <p:anim calcmode="lin" valueType="num">
                                      <p:cBhvr additive="base">
                                        <p:cTn id="96" dur="500"/>
                                        <p:tgtEl>
                                          <p:spTgt spid="56"/>
                                        </p:tgtEl>
                                        <p:attrNameLst>
                                          <p:attrName>ppt_y</p:attrName>
                                        </p:attrNameLst>
                                      </p:cBhvr>
                                      <p:tavLst>
                                        <p:tav tm="0">
                                          <p:val>
                                            <p:strVal val="ppt_y"/>
                                          </p:val>
                                        </p:tav>
                                        <p:tav tm="100000">
                                          <p:val>
                                            <p:strVal val="ppt_y"/>
                                          </p:val>
                                        </p:tav>
                                      </p:tavLst>
                                    </p:anim>
                                    <p:set>
                                      <p:cBhvr>
                                        <p:cTn id="97" dur="1" fill="hold">
                                          <p:stCondLst>
                                            <p:cond delay="499"/>
                                          </p:stCondLst>
                                        </p:cTn>
                                        <p:tgtEl>
                                          <p:spTgt spid="56"/>
                                        </p:tgtEl>
                                        <p:attrNameLst>
                                          <p:attrName>style.visibility</p:attrName>
                                        </p:attrNameLst>
                                      </p:cBhvr>
                                      <p:to>
                                        <p:strVal val="hidden"/>
                                      </p:to>
                                    </p:set>
                                  </p:childTnLst>
                                </p:cTn>
                              </p:par>
                              <p:par>
                                <p:cTn id="98" presetID="1" presetClass="emph" presetSubtype="2" fill="hold" nodeType="withEffect">
                                  <p:stCondLst>
                                    <p:cond delay="0"/>
                                  </p:stCondLst>
                                  <p:childTnLst>
                                    <p:animClr clrSpc="rgb">
                                      <p:cBhvr>
                                        <p:cTn id="99" dur="500" fill="hold"/>
                                        <p:tgtEl>
                                          <p:spTgt spid="32"/>
                                        </p:tgtEl>
                                        <p:attrNameLst>
                                          <p:attrName>fillcolor</p:attrName>
                                        </p:attrNameLst>
                                      </p:cBhvr>
                                      <p:to>
                                        <a:srgbClr val="33CC33"/>
                                      </p:to>
                                    </p:animClr>
                                    <p:set>
                                      <p:cBhvr>
                                        <p:cTn id="100" dur="500" fill="hold"/>
                                        <p:tgtEl>
                                          <p:spTgt spid="32"/>
                                        </p:tgtEl>
                                        <p:attrNameLst>
                                          <p:attrName>fill.type</p:attrName>
                                        </p:attrNameLst>
                                      </p:cBhvr>
                                      <p:to>
                                        <p:strVal val="solid"/>
                                      </p:to>
                                    </p:set>
                                    <p:set>
                                      <p:cBhvr>
                                        <p:cTn id="101" dur="500" fill="hold"/>
                                        <p:tgtEl>
                                          <p:spTgt spid="32"/>
                                        </p:tgtEl>
                                        <p:attrNameLst>
                                          <p:attrName>fill.on</p:attrName>
                                        </p:attrNameLst>
                                      </p:cBhvr>
                                      <p:to>
                                        <p:strVal val="true"/>
                                      </p:to>
                                    </p:set>
                                  </p:childTnLst>
                                </p:cTn>
                              </p:par>
                              <p:par>
                                <p:cTn id="102" presetID="2" presetClass="entr" presetSubtype="8" fill="hold" grpId="0" nodeType="withEffect">
                                  <p:stCondLst>
                                    <p:cond delay="0"/>
                                  </p:stCondLst>
                                  <p:childTnLst>
                                    <p:set>
                                      <p:cBhvr>
                                        <p:cTn id="103" dur="1" fill="hold">
                                          <p:stCondLst>
                                            <p:cond delay="0"/>
                                          </p:stCondLst>
                                        </p:cTn>
                                        <p:tgtEl>
                                          <p:spTgt spid="57"/>
                                        </p:tgtEl>
                                        <p:attrNameLst>
                                          <p:attrName>style.visibility</p:attrName>
                                        </p:attrNameLst>
                                      </p:cBhvr>
                                      <p:to>
                                        <p:strVal val="visible"/>
                                      </p:to>
                                    </p:set>
                                    <p:anim calcmode="lin" valueType="num">
                                      <p:cBhvr additive="base">
                                        <p:cTn id="104" dur="500" fill="hold"/>
                                        <p:tgtEl>
                                          <p:spTgt spid="57"/>
                                        </p:tgtEl>
                                        <p:attrNameLst>
                                          <p:attrName>ppt_x</p:attrName>
                                        </p:attrNameLst>
                                      </p:cBhvr>
                                      <p:tavLst>
                                        <p:tav tm="0">
                                          <p:val>
                                            <p:strVal val="0-#ppt_w/2"/>
                                          </p:val>
                                        </p:tav>
                                        <p:tav tm="100000">
                                          <p:val>
                                            <p:strVal val="#ppt_x"/>
                                          </p:val>
                                        </p:tav>
                                      </p:tavLst>
                                    </p:anim>
                                    <p:anim calcmode="lin" valueType="num">
                                      <p:cBhvr additive="base">
                                        <p:cTn id="105"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 presetClass="emph" presetSubtype="2" fill="hold" nodeType="clickEffect">
                                  <p:stCondLst>
                                    <p:cond delay="0"/>
                                  </p:stCondLst>
                                  <p:childTnLst>
                                    <p:animClr clrSpc="rgb">
                                      <p:cBhvr>
                                        <p:cTn id="109" dur="500" fill="hold"/>
                                        <p:tgtEl>
                                          <p:spTgt spid="32"/>
                                        </p:tgtEl>
                                        <p:attrNameLst>
                                          <p:attrName>fillcolor</p:attrName>
                                        </p:attrNameLst>
                                      </p:cBhvr>
                                      <p:to>
                                        <a:schemeClr val="accent2"/>
                                      </p:to>
                                    </p:animClr>
                                    <p:set>
                                      <p:cBhvr>
                                        <p:cTn id="110" dur="500" fill="hold"/>
                                        <p:tgtEl>
                                          <p:spTgt spid="32"/>
                                        </p:tgtEl>
                                        <p:attrNameLst>
                                          <p:attrName>fill.type</p:attrName>
                                        </p:attrNameLst>
                                      </p:cBhvr>
                                      <p:to>
                                        <p:strVal val="solid"/>
                                      </p:to>
                                    </p:set>
                                    <p:set>
                                      <p:cBhvr>
                                        <p:cTn id="111" dur="500" fill="hold"/>
                                        <p:tgtEl>
                                          <p:spTgt spid="32"/>
                                        </p:tgtEl>
                                        <p:attrNameLst>
                                          <p:attrName>fill.on</p:attrName>
                                        </p:attrNameLst>
                                      </p:cBhvr>
                                      <p:to>
                                        <p:strVal val="true"/>
                                      </p:to>
                                    </p:set>
                                  </p:childTnLst>
                                </p:cTn>
                              </p:par>
                              <p:par>
                                <p:cTn id="112" presetID="1" presetClass="emph" presetSubtype="2" fill="hold" nodeType="withEffect">
                                  <p:stCondLst>
                                    <p:cond delay="0"/>
                                  </p:stCondLst>
                                  <p:childTnLst>
                                    <p:animClr clrSpc="rgb">
                                      <p:cBhvr>
                                        <p:cTn id="113" dur="500" fill="hold"/>
                                        <p:tgtEl>
                                          <p:spTgt spid="64"/>
                                        </p:tgtEl>
                                        <p:attrNameLst>
                                          <p:attrName>fillcolor</p:attrName>
                                        </p:attrNameLst>
                                      </p:cBhvr>
                                      <p:to>
                                        <a:schemeClr val="accent2"/>
                                      </p:to>
                                    </p:animClr>
                                    <p:set>
                                      <p:cBhvr>
                                        <p:cTn id="114" dur="500" fill="hold"/>
                                        <p:tgtEl>
                                          <p:spTgt spid="64"/>
                                        </p:tgtEl>
                                        <p:attrNameLst>
                                          <p:attrName>fill.type</p:attrName>
                                        </p:attrNameLst>
                                      </p:cBhvr>
                                      <p:to>
                                        <p:strVal val="solid"/>
                                      </p:to>
                                    </p:set>
                                    <p:set>
                                      <p:cBhvr>
                                        <p:cTn id="115" dur="500" fill="hold"/>
                                        <p:tgtEl>
                                          <p:spTgt spid="64"/>
                                        </p:tgtEl>
                                        <p:attrNameLst>
                                          <p:attrName>fill.on</p:attrName>
                                        </p:attrNameLst>
                                      </p:cBhvr>
                                      <p:to>
                                        <p:strVal val="true"/>
                                      </p:to>
                                    </p:set>
                                  </p:childTnLst>
                                </p:cTn>
                              </p:par>
                              <p:par>
                                <p:cTn id="116" presetID="1" presetClass="emph" presetSubtype="2" fill="hold" nodeType="withEffect">
                                  <p:stCondLst>
                                    <p:cond delay="0"/>
                                  </p:stCondLst>
                                  <p:childTnLst>
                                    <p:animClr clrSpc="rgb">
                                      <p:cBhvr>
                                        <p:cTn id="117" dur="500" fill="hold"/>
                                        <p:tgtEl>
                                          <p:spTgt spid="66"/>
                                        </p:tgtEl>
                                        <p:attrNameLst>
                                          <p:attrName>fillcolor</p:attrName>
                                        </p:attrNameLst>
                                      </p:cBhvr>
                                      <p:to>
                                        <a:srgbClr val="FF3300"/>
                                      </p:to>
                                    </p:animClr>
                                    <p:set>
                                      <p:cBhvr>
                                        <p:cTn id="118" dur="500" fill="hold"/>
                                        <p:tgtEl>
                                          <p:spTgt spid="66"/>
                                        </p:tgtEl>
                                        <p:attrNameLst>
                                          <p:attrName>fill.type</p:attrName>
                                        </p:attrNameLst>
                                      </p:cBhvr>
                                      <p:to>
                                        <p:strVal val="solid"/>
                                      </p:to>
                                    </p:set>
                                    <p:set>
                                      <p:cBhvr>
                                        <p:cTn id="119" dur="500" fill="hold"/>
                                        <p:tgtEl>
                                          <p:spTgt spid="66"/>
                                        </p:tgtEl>
                                        <p:attrNameLst>
                                          <p:attrName>fill.on</p:attrName>
                                        </p:attrNameLst>
                                      </p:cBhvr>
                                      <p:to>
                                        <p:strVal val="true"/>
                                      </p:to>
                                    </p:set>
                                  </p:childTnLst>
                                </p:cTn>
                              </p:par>
                              <p:par>
                                <p:cTn id="120" presetID="1" presetClass="emph" presetSubtype="2" fill="hold" nodeType="withEffect">
                                  <p:stCondLst>
                                    <p:cond delay="0"/>
                                  </p:stCondLst>
                                  <p:childTnLst>
                                    <p:animClr clrSpc="rgb">
                                      <p:cBhvr>
                                        <p:cTn id="121" dur="500" fill="hold"/>
                                        <p:tgtEl>
                                          <p:spTgt spid="67"/>
                                        </p:tgtEl>
                                        <p:attrNameLst>
                                          <p:attrName>fillcolor</p:attrName>
                                        </p:attrNameLst>
                                      </p:cBhvr>
                                      <p:to>
                                        <a:srgbClr val="FF3300"/>
                                      </p:to>
                                    </p:animClr>
                                    <p:set>
                                      <p:cBhvr>
                                        <p:cTn id="122" dur="500" fill="hold"/>
                                        <p:tgtEl>
                                          <p:spTgt spid="67"/>
                                        </p:tgtEl>
                                        <p:attrNameLst>
                                          <p:attrName>fill.type</p:attrName>
                                        </p:attrNameLst>
                                      </p:cBhvr>
                                      <p:to>
                                        <p:strVal val="solid"/>
                                      </p:to>
                                    </p:set>
                                    <p:set>
                                      <p:cBhvr>
                                        <p:cTn id="123" dur="500" fill="hold"/>
                                        <p:tgtEl>
                                          <p:spTgt spid="67"/>
                                        </p:tgtEl>
                                        <p:attrNameLst>
                                          <p:attrName>fill.on</p:attrName>
                                        </p:attrNameLst>
                                      </p:cBhvr>
                                      <p:to>
                                        <p:strVal val="true"/>
                                      </p:to>
                                    </p:set>
                                  </p:childTnLst>
                                </p:cTn>
                              </p:par>
                              <p:par>
                                <p:cTn id="124" presetID="2" presetClass="exit" presetSubtype="2" fill="hold" grpId="1" nodeType="withEffect">
                                  <p:stCondLst>
                                    <p:cond delay="0"/>
                                  </p:stCondLst>
                                  <p:childTnLst>
                                    <p:anim calcmode="lin" valueType="num">
                                      <p:cBhvr additive="base">
                                        <p:cTn id="125" dur="500"/>
                                        <p:tgtEl>
                                          <p:spTgt spid="57"/>
                                        </p:tgtEl>
                                        <p:attrNameLst>
                                          <p:attrName>ppt_x</p:attrName>
                                        </p:attrNameLst>
                                      </p:cBhvr>
                                      <p:tavLst>
                                        <p:tav tm="0">
                                          <p:val>
                                            <p:strVal val="ppt_x"/>
                                          </p:val>
                                        </p:tav>
                                        <p:tav tm="100000">
                                          <p:val>
                                            <p:strVal val="1+ppt_w/2"/>
                                          </p:val>
                                        </p:tav>
                                      </p:tavLst>
                                    </p:anim>
                                    <p:anim calcmode="lin" valueType="num">
                                      <p:cBhvr additive="base">
                                        <p:cTn id="126" dur="500"/>
                                        <p:tgtEl>
                                          <p:spTgt spid="57"/>
                                        </p:tgtEl>
                                        <p:attrNameLst>
                                          <p:attrName>ppt_y</p:attrName>
                                        </p:attrNameLst>
                                      </p:cBhvr>
                                      <p:tavLst>
                                        <p:tav tm="0">
                                          <p:val>
                                            <p:strVal val="ppt_y"/>
                                          </p:val>
                                        </p:tav>
                                        <p:tav tm="100000">
                                          <p:val>
                                            <p:strVal val="ppt_y"/>
                                          </p:val>
                                        </p:tav>
                                      </p:tavLst>
                                    </p:anim>
                                    <p:set>
                                      <p:cBhvr>
                                        <p:cTn id="127" dur="1" fill="hold">
                                          <p:stCondLst>
                                            <p:cond delay="499"/>
                                          </p:stCondLst>
                                        </p:cTn>
                                        <p:tgtEl>
                                          <p:spTgt spid="57"/>
                                        </p:tgtEl>
                                        <p:attrNameLst>
                                          <p:attrName>style.visibility</p:attrName>
                                        </p:attrNameLst>
                                      </p:cBhvr>
                                      <p:to>
                                        <p:strVal val="hidden"/>
                                      </p:to>
                                    </p:set>
                                  </p:childTnLst>
                                </p:cTn>
                              </p:par>
                              <p:par>
                                <p:cTn id="128" presetID="1" presetClass="emph" presetSubtype="2" fill="hold" nodeType="withEffect">
                                  <p:stCondLst>
                                    <p:cond delay="0"/>
                                  </p:stCondLst>
                                  <p:childTnLst>
                                    <p:animClr clrSpc="rgb">
                                      <p:cBhvr>
                                        <p:cTn id="129" dur="500" fill="hold"/>
                                        <p:tgtEl>
                                          <p:spTgt spid="33"/>
                                        </p:tgtEl>
                                        <p:attrNameLst>
                                          <p:attrName>fillcolor</p:attrName>
                                        </p:attrNameLst>
                                      </p:cBhvr>
                                      <p:to>
                                        <a:srgbClr val="FF3300"/>
                                      </p:to>
                                    </p:animClr>
                                    <p:set>
                                      <p:cBhvr>
                                        <p:cTn id="130" dur="500" fill="hold"/>
                                        <p:tgtEl>
                                          <p:spTgt spid="33"/>
                                        </p:tgtEl>
                                        <p:attrNameLst>
                                          <p:attrName>fill.type</p:attrName>
                                        </p:attrNameLst>
                                      </p:cBhvr>
                                      <p:to>
                                        <p:strVal val="solid"/>
                                      </p:to>
                                    </p:set>
                                    <p:set>
                                      <p:cBhvr>
                                        <p:cTn id="131" dur="500" fill="hold"/>
                                        <p:tgtEl>
                                          <p:spTgt spid="33"/>
                                        </p:tgtEl>
                                        <p:attrNameLst>
                                          <p:attrName>fill.on</p:attrName>
                                        </p:attrNameLst>
                                      </p:cBhvr>
                                      <p:to>
                                        <p:strVal val="true"/>
                                      </p:to>
                                    </p:set>
                                  </p:childTnLst>
                                </p:cTn>
                              </p:par>
                              <p:par>
                                <p:cTn id="132" presetID="2" presetClass="entr" presetSubtype="8" fill="hold" grpId="0" nodeType="withEffect">
                                  <p:stCondLst>
                                    <p:cond delay="0"/>
                                  </p:stCondLst>
                                  <p:childTnLst>
                                    <p:set>
                                      <p:cBhvr>
                                        <p:cTn id="133" dur="1" fill="hold">
                                          <p:stCondLst>
                                            <p:cond delay="0"/>
                                          </p:stCondLst>
                                        </p:cTn>
                                        <p:tgtEl>
                                          <p:spTgt spid="58"/>
                                        </p:tgtEl>
                                        <p:attrNameLst>
                                          <p:attrName>style.visibility</p:attrName>
                                        </p:attrNameLst>
                                      </p:cBhvr>
                                      <p:to>
                                        <p:strVal val="visible"/>
                                      </p:to>
                                    </p:set>
                                    <p:anim calcmode="lin" valueType="num">
                                      <p:cBhvr additive="base">
                                        <p:cTn id="134" dur="500" fill="hold"/>
                                        <p:tgtEl>
                                          <p:spTgt spid="58"/>
                                        </p:tgtEl>
                                        <p:attrNameLst>
                                          <p:attrName>ppt_x</p:attrName>
                                        </p:attrNameLst>
                                      </p:cBhvr>
                                      <p:tavLst>
                                        <p:tav tm="0">
                                          <p:val>
                                            <p:strVal val="0-#ppt_w/2"/>
                                          </p:val>
                                        </p:tav>
                                        <p:tav tm="100000">
                                          <p:val>
                                            <p:strVal val="#ppt_x"/>
                                          </p:val>
                                        </p:tav>
                                      </p:tavLst>
                                    </p:anim>
                                    <p:anim calcmode="lin" valueType="num">
                                      <p:cBhvr additive="base">
                                        <p:cTn id="135"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55" grpId="0"/>
      <p:bldP spid="56" grpId="0"/>
      <p:bldP spid="56" grpId="1"/>
      <p:bldP spid="57" grpId="0"/>
      <p:bldP spid="57" grpId="1"/>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does it work?</a:t>
            </a:r>
            <a:endParaRPr lang="en-US" b="1" dirty="0"/>
          </a:p>
        </p:txBody>
      </p:sp>
      <p:sp>
        <p:nvSpPr>
          <p:cNvPr id="3" name="Content Placeholder 2"/>
          <p:cNvSpPr>
            <a:spLocks noGrp="1"/>
          </p:cNvSpPr>
          <p:nvPr>
            <p:ph idx="1"/>
          </p:nvPr>
        </p:nvSpPr>
        <p:spPr/>
        <p:txBody>
          <a:bodyPr/>
          <a:lstStyle/>
          <a:p>
            <a:r>
              <a:rPr lang="en-US" dirty="0" smtClean="0"/>
              <a:t>How do these components work together to:</a:t>
            </a:r>
          </a:p>
          <a:p>
            <a:pPr lvl="1"/>
            <a:r>
              <a:rPr lang="en-US" dirty="0" smtClean="0"/>
              <a:t>create augmentations?</a:t>
            </a:r>
          </a:p>
          <a:p>
            <a:pPr lvl="1"/>
            <a:r>
              <a:rPr lang="en-US" dirty="0" smtClean="0"/>
              <a:t>view augmentations?</a:t>
            </a:r>
            <a:endParaRPr lang="en-US" dirty="0"/>
          </a:p>
        </p:txBody>
      </p:sp>
      <p:sp>
        <p:nvSpPr>
          <p:cNvPr id="39938" name="AutoShape 2"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three60">
      <a:dk1>
        <a:sysClr val="windowText" lastClr="000000"/>
      </a:dk1>
      <a:lt1>
        <a:sysClr val="window" lastClr="FFFFFF"/>
      </a:lt1>
      <a:dk2>
        <a:srgbClr val="0B5394"/>
      </a:dk2>
      <a:lt2>
        <a:srgbClr val="DBF5F9"/>
      </a:lt2>
      <a:accent1>
        <a:srgbClr val="0F6FC6"/>
      </a:accent1>
      <a:accent2>
        <a:srgbClr val="009DD9"/>
      </a:accent2>
      <a:accent3>
        <a:srgbClr val="0F6FC6"/>
      </a:accent3>
      <a:accent4>
        <a:srgbClr val="FFC000"/>
      </a:accent4>
      <a:accent5>
        <a:srgbClr val="7F7F7F"/>
      </a:accent5>
      <a:accent6>
        <a:srgbClr val="FFC000"/>
      </a:accent6>
      <a:hlink>
        <a:srgbClr val="E2D7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2860</TotalTime>
  <Words>1022</Words>
  <Application>Microsoft Office PowerPoint</Application>
  <PresentationFormat>On-screen Show (4:3)</PresentationFormat>
  <Paragraphs>171</Paragraphs>
  <Slides>19</Slides>
  <Notes>10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Slide 1</vt:lpstr>
      <vt:lpstr>What if…</vt:lpstr>
      <vt:lpstr>Introducing three60</vt:lpstr>
      <vt:lpstr>What is Augmented Reality?</vt:lpstr>
      <vt:lpstr>Slide 5</vt:lpstr>
      <vt:lpstr>Social Messaging with three60</vt:lpstr>
      <vt:lpstr>Challenges</vt:lpstr>
      <vt:lpstr>System Overview</vt:lpstr>
      <vt:lpstr>How does it work?</vt:lpstr>
      <vt:lpstr>Creating Augmentations</vt:lpstr>
      <vt:lpstr>Viewing Augmentations</vt:lpstr>
      <vt:lpstr>Let’s Try it Out!</vt:lpstr>
      <vt:lpstr>three60 on Google Play</vt:lpstr>
      <vt:lpstr>three60 on Campus</vt:lpstr>
      <vt:lpstr>three60 on Facebook</vt:lpstr>
      <vt:lpstr>three60 in Action</vt:lpstr>
      <vt:lpstr>Future Work</vt:lpstr>
      <vt:lpstr>Acknowledgements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Hinson</dc:creator>
  <cp:lastModifiedBy>Max Hinson</cp:lastModifiedBy>
  <cp:revision>358</cp:revision>
  <dcterms:created xsi:type="dcterms:W3CDTF">2013-05-27T19:40:53Z</dcterms:created>
  <dcterms:modified xsi:type="dcterms:W3CDTF">2013-06-05T06:14:40Z</dcterms:modified>
</cp:coreProperties>
</file>